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sldIdLst>
    <p:sldId id="256" r:id="rId2"/>
    <p:sldId id="257" r:id="rId3"/>
    <p:sldId id="258" r:id="rId4"/>
    <p:sldId id="259" r:id="rId5"/>
    <p:sldId id="260" r:id="rId6"/>
    <p:sldId id="261" r:id="rId7"/>
    <p:sldId id="262" r:id="rId8"/>
    <p:sldId id="264" r:id="rId9"/>
    <p:sldId id="265" r:id="rId10"/>
    <p:sldId id="266" r:id="rId11"/>
    <p:sldId id="269" r:id="rId12"/>
    <p:sldId id="271" r:id="rId13"/>
    <p:sldId id="276" r:id="rId14"/>
    <p:sldId id="273" r:id="rId15"/>
    <p:sldId id="272" r:id="rId16"/>
    <p:sldId id="277" r:id="rId17"/>
    <p:sldId id="278" r:id="rId18"/>
    <p:sldId id="279" r:id="rId19"/>
    <p:sldId id="280" r:id="rId20"/>
    <p:sldId id="281" r:id="rId21"/>
    <p:sldId id="282" r:id="rId22"/>
    <p:sldId id="284" r:id="rId23"/>
    <p:sldId id="285" r:id="rId24"/>
    <p:sldId id="283" r:id="rId25"/>
    <p:sldId id="286" r:id="rId26"/>
    <p:sldId id="288" r:id="rId27"/>
    <p:sldId id="289" r:id="rId28"/>
    <p:sldId id="287" r:id="rId29"/>
    <p:sldId id="290" r:id="rId30"/>
    <p:sldId id="291" r:id="rId31"/>
    <p:sldId id="292" r:id="rId32"/>
    <p:sldId id="293" r:id="rId33"/>
    <p:sldId id="299" r:id="rId34"/>
    <p:sldId id="294" r:id="rId35"/>
    <p:sldId id="295" r:id="rId36"/>
    <p:sldId id="297" r:id="rId37"/>
    <p:sldId id="296" r:id="rId38"/>
    <p:sldId id="298" r:id="rId39"/>
    <p:sldId id="300" r:id="rId4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F0B45-EA0D-42DC-9F69-A47158679EAF}" v="1331" dt="2023-04-24T12:16:20.651"/>
    <p1510:client id="{6180570D-0575-45AA-B658-A4AD93C1488E}" v="49" dt="2023-04-25T08:10:27.838"/>
    <p1510:client id="{FD2B5652-1BE1-4ADF-8A8B-2B2E18379174}" v="44" dt="2023-04-24T13:15:06.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60"/>
  </p:normalViewPr>
  <p:slideViewPr>
    <p:cSldViewPr snapToGrid="0">
      <p:cViewPr varScale="1">
        <p:scale>
          <a:sx n="87" d="100"/>
          <a:sy n="87" d="100"/>
        </p:scale>
        <p:origin x="-307" y="-8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xmlns=""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xmlns=""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xmlns=""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xmlns=""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xmlns=""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xmlns=""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xmlns=""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xmlns=""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D5D880B4-5679-491C-963F-EC47B048C559}"/>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5" name="Footer Placeholder 4">
            <a:extLst>
              <a:ext uri="{FF2B5EF4-FFF2-40B4-BE49-F238E27FC236}">
                <a16:creationId xmlns:a16="http://schemas.microsoft.com/office/drawing/2014/main" xmlns=""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A0CD51D-8E06-4959-88C9-647415079FC1}"/>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2250179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xmlns=""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xmlns=""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xmlns=""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xmlns=""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xmlns=""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xmlns=""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xmlns=""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A517047A-D05B-44E9-A240-BDB881C4296A}"/>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5" name="Footer Placeholder 4">
            <a:extLst>
              <a:ext uri="{FF2B5EF4-FFF2-40B4-BE49-F238E27FC236}">
                <a16:creationId xmlns:a16="http://schemas.microsoft.com/office/drawing/2014/main" xmlns=""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7E4F1D-3280-4DB5-B2E0-DA7F10717EB4}"/>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289522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xmlns=""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xmlns=""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xmlns=""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xmlns=""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xmlns=""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xmlns=""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xmlns=""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99C884-5A98-4C01-BB89-098AC6966496}"/>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5" name="Footer Placeholder 4">
            <a:extLst>
              <a:ext uri="{FF2B5EF4-FFF2-40B4-BE49-F238E27FC236}">
                <a16:creationId xmlns:a16="http://schemas.microsoft.com/office/drawing/2014/main" xmlns=""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8AECC14-D66C-401A-A0C9-DFCA5533A5C7}"/>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1675683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xmlns=""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xmlns=""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xmlns=""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xmlns=""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xmlns=""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xmlns=""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xmlns=""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xmlns=""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xmlns=""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C5D35498-B0C3-40BD-9407-6D0C0587E52D}"/>
              </a:ext>
            </a:extLst>
          </p:cNvPr>
          <p:cNvSpPr>
            <a:spLocks noGrp="1"/>
          </p:cNvSpPr>
          <p:nvPr>
            <p:ph type="title"/>
          </p:nvPr>
        </p:nvSpPr>
        <p:spPr/>
        <p:txBody>
          <a:bodyPr/>
          <a:lstStyle>
            <a:lvl1pPr>
              <a:defRPr>
                <a:latin typeface="Times New Roman" pitchFamily="18" charset="0"/>
                <a:cs typeface="Times New Roman"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3492F85E-0893-4D8C-816A-5193CC6DC9C0}"/>
              </a:ext>
            </a:extLst>
          </p:cNvPr>
          <p:cNvSpPr>
            <a:spLocks noGrp="1"/>
          </p:cNvSpPr>
          <p:nvPr>
            <p:ph idx="1"/>
          </p:nvPr>
        </p:nvSpPr>
        <p:spPr/>
        <p:txBody>
          <a:bodyPr/>
          <a:lstStyle>
            <a:lvl1pPr marL="270000">
              <a:defRPr>
                <a:latin typeface="Times New Roman" pitchFamily="18" charset="0"/>
                <a:cs typeface="Times New Roman" pitchFamily="18" charset="0"/>
              </a:defRPr>
            </a:lvl1pPr>
            <a:lvl2pPr>
              <a:defRPr>
                <a:latin typeface="Times New Roman" pitchFamily="18" charset="0"/>
                <a:cs typeface="Times New Roman" pitchFamily="18"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D5D46A9C-9655-49F5-85B3-A8A37F4F5A8F}"/>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5" name="Footer Placeholder 4">
            <a:extLst>
              <a:ext uri="{FF2B5EF4-FFF2-40B4-BE49-F238E27FC236}">
                <a16:creationId xmlns:a16="http://schemas.microsoft.com/office/drawing/2014/main" xmlns=""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8228E8-7B8A-4153-BEB2-BD5A69F25131}"/>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409020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xmlns=""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xmlns=""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xmlns=""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B5C6CBB-DABA-4F2E-8574-46747E15EA1A}"/>
              </a:ext>
            </a:extLst>
          </p:cNvPr>
          <p:cNvSpPr>
            <a:spLocks noGrp="1"/>
          </p:cNvSpPr>
          <p:nvPr>
            <p:ph type="dt" sz="half" idx="10"/>
          </p:nvPr>
        </p:nvSpPr>
        <p:spPr/>
        <p:txBody>
          <a:bodyPr/>
          <a:lstStyle/>
          <a:p>
            <a:fld id="{7CF0BCE0-945C-4FDF-95A1-2149B1FF5B83}" type="datetimeFigureOut">
              <a:rPr lang="en-US" smtClean="0"/>
              <a:pPr/>
              <a:t>4/25/2023</a:t>
            </a:fld>
            <a:endParaRPr lang="en-US" dirty="0"/>
          </a:p>
        </p:txBody>
      </p:sp>
      <p:sp>
        <p:nvSpPr>
          <p:cNvPr id="5" name="Footer Placeholder 4">
            <a:extLst>
              <a:ext uri="{FF2B5EF4-FFF2-40B4-BE49-F238E27FC236}">
                <a16:creationId xmlns:a16="http://schemas.microsoft.com/office/drawing/2014/main" xmlns=""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C742552-C4C9-44EE-B7CB-5A652393BA20}"/>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210250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xmlns=""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xmlns=""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xmlns=""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xmlns=""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xmlns=""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xmlns=""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0BCFC378-6572-43DF-8344-59DE8122CD12}"/>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6" name="Footer Placeholder 5">
            <a:extLst>
              <a:ext uri="{FF2B5EF4-FFF2-40B4-BE49-F238E27FC236}">
                <a16:creationId xmlns:a16="http://schemas.microsoft.com/office/drawing/2014/main" xmlns=""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9674B6D-E110-478C-94B9-2F8199E586DC}"/>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4012324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xmlns=""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xmlns=""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xmlns=""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xmlns=""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xmlns=""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xmlns=""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xmlns=""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05B60881-13B2-4064-84FB-6D071F36C433}"/>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8" name="Footer Placeholder 7">
            <a:extLst>
              <a:ext uri="{FF2B5EF4-FFF2-40B4-BE49-F238E27FC236}">
                <a16:creationId xmlns:a16="http://schemas.microsoft.com/office/drawing/2014/main" xmlns=""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7F204FC-4F66-417C-8E4B-74772ED05701}"/>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393812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xmlns=""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xmlns=""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xmlns=""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xmlns=""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xmlns=""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xmlns=""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xmlns=""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720CEB41-E921-45ED-951A-861E31E01336}"/>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4" name="Footer Placeholder 3">
            <a:extLst>
              <a:ext uri="{FF2B5EF4-FFF2-40B4-BE49-F238E27FC236}">
                <a16:creationId xmlns:a16="http://schemas.microsoft.com/office/drawing/2014/main" xmlns=""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D38FB6F-2D68-40C0-B628-142011F34A01}"/>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322001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xmlns=""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xmlns=""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xmlns=""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xmlns=""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xmlns=""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xmlns=""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xmlns=""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xmlns=""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xmlns=""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xmlns=""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xmlns="" id="{7DD871A2-AE80-4408-AA95-DC60D132E9E3}"/>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3" name="Footer Placeholder 2">
            <a:extLst>
              <a:ext uri="{FF2B5EF4-FFF2-40B4-BE49-F238E27FC236}">
                <a16:creationId xmlns:a16="http://schemas.microsoft.com/office/drawing/2014/main" xmlns=""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26209A76-7DCD-477A-A6BA-EEA63FF94082}"/>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1511870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xmlns=""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xmlns=""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xmlns=""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xmlns=""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xmlns=""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xmlns=""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xmlns=""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xmlns=""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6D36875-AFB0-4905-8C9E-A72B4F59775E}"/>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6" name="Footer Placeholder 5">
            <a:extLst>
              <a:ext uri="{FF2B5EF4-FFF2-40B4-BE49-F238E27FC236}">
                <a16:creationId xmlns:a16="http://schemas.microsoft.com/office/drawing/2014/main" xmlns=""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48016CA-2983-47BF-BA09-2130A40C8763}"/>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395995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xmlns=""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xmlns=""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xmlns=""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xmlns=""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xmlns=""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xmlns=""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xmlns=""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xmlns=""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xmlns=""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C3A22E6-7E01-4547-8555-B2C197543921}"/>
              </a:ext>
            </a:extLst>
          </p:cNvPr>
          <p:cNvSpPr>
            <a:spLocks noGrp="1"/>
          </p:cNvSpPr>
          <p:nvPr>
            <p:ph type="dt" sz="half" idx="10"/>
          </p:nvPr>
        </p:nvSpPr>
        <p:spPr/>
        <p:txBody>
          <a:bodyPr/>
          <a:lstStyle/>
          <a:p>
            <a:fld id="{7CF0BCE0-945C-4FDF-95A1-2149B1FF5B83}" type="datetimeFigureOut">
              <a:rPr lang="en-US" smtClean="0"/>
              <a:pPr/>
              <a:t>4/25/2023</a:t>
            </a:fld>
            <a:endParaRPr lang="en-US"/>
          </a:p>
        </p:txBody>
      </p:sp>
      <p:sp>
        <p:nvSpPr>
          <p:cNvPr id="6" name="Footer Placeholder 5">
            <a:extLst>
              <a:ext uri="{FF2B5EF4-FFF2-40B4-BE49-F238E27FC236}">
                <a16:creationId xmlns:a16="http://schemas.microsoft.com/office/drawing/2014/main" xmlns=""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D2FAF54-57F0-46F9-A1BA-B554E14017DF}"/>
              </a:ext>
            </a:extLst>
          </p:cNvPr>
          <p:cNvSpPr>
            <a:spLocks noGrp="1"/>
          </p:cNvSpPr>
          <p:nvPr>
            <p:ph type="sldNum" sz="quarter" idx="12"/>
          </p:nvPr>
        </p:nvSpPr>
        <p:spPr/>
        <p:txBody>
          <a:bodyPr/>
          <a:lstStyle/>
          <a:p>
            <a:fld id="{4CD77608-3819-479B-BB98-C216BA724EFE}" type="slidenum">
              <a:rPr lang="en-US" smtClean="0"/>
              <a:pPr/>
              <a:t>‹#›</a:t>
            </a:fld>
            <a:endParaRPr lang="en-US"/>
          </a:p>
        </p:txBody>
      </p:sp>
    </p:spTree>
    <p:extLst>
      <p:ext uri="{BB962C8B-B14F-4D97-AF65-F5344CB8AC3E}">
        <p14:creationId xmlns:p14="http://schemas.microsoft.com/office/powerpoint/2010/main" xmlns="" val="1893298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xmlns=""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xmlns=""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4/25/2023</a:t>
            </a:fld>
            <a:endParaRPr lang="en-US" dirty="0"/>
          </a:p>
        </p:txBody>
      </p:sp>
      <p:sp>
        <p:nvSpPr>
          <p:cNvPr id="6" name="Slide Number Placeholder 5">
            <a:extLst>
              <a:ext uri="{FF2B5EF4-FFF2-40B4-BE49-F238E27FC236}">
                <a16:creationId xmlns:a16="http://schemas.microsoft.com/office/drawing/2014/main" xmlns=""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xmlns="" val="211296537"/>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48" r:id="rId5"/>
    <p:sldLayoutId id="2147483853" r:id="rId6"/>
    <p:sldLayoutId id="2147483849" r:id="rId7"/>
    <p:sldLayoutId id="2147483850" r:id="rId8"/>
    <p:sldLayoutId id="2147483851" r:id="rId9"/>
    <p:sldLayoutId id="2147483852" r:id="rId10"/>
    <p:sldLayoutId id="2147483854"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2" name="Rectangle 176">
            <a:extLst>
              <a:ext uri="{FF2B5EF4-FFF2-40B4-BE49-F238E27FC236}">
                <a16:creationId xmlns:a16="http://schemas.microsoft.com/office/drawing/2014/main" xmlns="" id="{EB9B5A19-3592-48E2-BC31-90E092BD68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3" name="Group 178">
            <a:extLst>
              <a:ext uri="{FF2B5EF4-FFF2-40B4-BE49-F238E27FC236}">
                <a16:creationId xmlns:a16="http://schemas.microsoft.com/office/drawing/2014/main" xmlns="" id="{E2548C40-4C00-4E91-BFA6-84B4D66225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1999" cy="6861600"/>
            <a:chOff x="1" y="0"/>
            <a:chExt cx="12191999" cy="6861600"/>
          </a:xfrm>
        </p:grpSpPr>
        <p:sp>
          <p:nvSpPr>
            <p:cNvPr id="180" name="Rectangle 179">
              <a:extLst>
                <a:ext uri="{FF2B5EF4-FFF2-40B4-BE49-F238E27FC236}">
                  <a16:creationId xmlns:a16="http://schemas.microsoft.com/office/drawing/2014/main" xmlns="" id="{B6EE6BCA-C84E-4BED-B084-F599F7EE689E}"/>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xmlns="" id="{24695526-4BAA-4EFE-91C1-1E446117C0C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xmlns="" id="{00DF9B86-7987-40DC-85D6-479F5A2E87CB}"/>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3" name="Group 182">
              <a:extLst>
                <a:ext uri="{FF2B5EF4-FFF2-40B4-BE49-F238E27FC236}">
                  <a16:creationId xmlns:a16="http://schemas.microsoft.com/office/drawing/2014/main" xmlns="" id="{A5465368-1AF5-43D6-BAD2-6BE8B04D94C7}"/>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8" name="Rectangle 187">
                <a:extLst>
                  <a:ext uri="{FF2B5EF4-FFF2-40B4-BE49-F238E27FC236}">
                    <a16:creationId xmlns:a16="http://schemas.microsoft.com/office/drawing/2014/main" xmlns="" id="{CEB28D27-BDED-4D8C-94FC-58E9323571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xmlns="" id="{77AC833D-449C-45F4-9851-216F3681F2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Group 183">
              <a:extLst>
                <a:ext uri="{FF2B5EF4-FFF2-40B4-BE49-F238E27FC236}">
                  <a16:creationId xmlns:a16="http://schemas.microsoft.com/office/drawing/2014/main" xmlns="" id="{09528AAE-A1EB-446C-81BE-BA5E4490E4E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86" name="Rectangle 185">
                <a:extLst>
                  <a:ext uri="{FF2B5EF4-FFF2-40B4-BE49-F238E27FC236}">
                    <a16:creationId xmlns:a16="http://schemas.microsoft.com/office/drawing/2014/main" xmlns="" id="{9F7C0F2C-B581-402B-B4C4-6DFB713149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xmlns="" id="{356A6B0D-707F-420B-BF4D-2CB60CCCA0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5" name="Rectangle 184">
              <a:extLst>
                <a:ext uri="{FF2B5EF4-FFF2-40B4-BE49-F238E27FC236}">
                  <a16:creationId xmlns:a16="http://schemas.microsoft.com/office/drawing/2014/main" xmlns="" id="{F8B7A59E-D61A-4BEB-A38A-1E8E5EBB8371}"/>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Rectangle 190">
            <a:extLst>
              <a:ext uri="{FF2B5EF4-FFF2-40B4-BE49-F238E27FC236}">
                <a16:creationId xmlns:a16="http://schemas.microsoft.com/office/drawing/2014/main" xmlns="" id="{DD99E1B6-CBC4-4306-9DFC-847D6D1352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540000" y="886362"/>
            <a:ext cx="4500561" cy="2999837"/>
          </a:xfrm>
        </p:spPr>
        <p:txBody>
          <a:bodyPr>
            <a:normAutofit/>
          </a:bodyPr>
          <a:lstStyle/>
          <a:p>
            <a:r>
              <a:rPr lang="en-GB" u="sng" dirty="0" smtClean="0"/>
              <a:t>Filmlane</a:t>
            </a:r>
            <a:r>
              <a:rPr lang="en-GB" u="sng" dirty="0"/>
              <a:t/>
            </a:r>
            <a:br>
              <a:rPr lang="en-GB" u="sng" dirty="0"/>
            </a:br>
            <a:endParaRPr lang="en-US" u="sng" dirty="0"/>
          </a:p>
        </p:txBody>
      </p:sp>
      <p:sp>
        <p:nvSpPr>
          <p:cNvPr id="3" name="Subtitle 2"/>
          <p:cNvSpPr>
            <a:spLocks noGrp="1"/>
          </p:cNvSpPr>
          <p:nvPr>
            <p:ph type="subTitle" idx="1"/>
          </p:nvPr>
        </p:nvSpPr>
        <p:spPr>
          <a:xfrm>
            <a:off x="411351" y="3077308"/>
            <a:ext cx="5567418" cy="3587261"/>
          </a:xfrm>
        </p:spPr>
        <p:txBody>
          <a:bodyPr vert="horz" lIns="91440" tIns="45720" rIns="91440" bIns="45720" rtlCol="0" anchor="t">
            <a:normAutofit/>
          </a:bodyPr>
          <a:lstStyle/>
          <a:p>
            <a:r>
              <a:rPr lang="en-GB" b="1" dirty="0" smtClean="0"/>
              <a:t>“</a:t>
            </a:r>
            <a:r>
              <a:rPr lang="en-GB" b="1" dirty="0" smtClean="0"/>
              <a:t>A </a:t>
            </a:r>
            <a:r>
              <a:rPr lang="en-GB" b="1" dirty="0"/>
              <a:t>Movie Recommendation </a:t>
            </a:r>
            <a:r>
              <a:rPr lang="en-GB" b="1" dirty="0" smtClean="0"/>
              <a:t>System”</a:t>
            </a:r>
          </a:p>
          <a:p>
            <a:endParaRPr lang="en-GB" dirty="0" smtClean="0"/>
          </a:p>
          <a:p>
            <a:r>
              <a:rPr lang="en-GB" b="1" cap="none" dirty="0" smtClean="0"/>
              <a:t>Project Members	Supervisor</a:t>
            </a:r>
          </a:p>
          <a:p>
            <a:r>
              <a:rPr lang="en-GB" cap="none" dirty="0" smtClean="0"/>
              <a:t>Ashok Basnet		Pradip Khatiwada</a:t>
            </a:r>
          </a:p>
          <a:p>
            <a:r>
              <a:rPr lang="en-GB" cap="none" dirty="0" smtClean="0"/>
              <a:t>Dipesh </a:t>
            </a:r>
            <a:r>
              <a:rPr lang="en-GB" cap="none" dirty="0" smtClean="0"/>
              <a:t>R</a:t>
            </a:r>
            <a:r>
              <a:rPr lang="en-GB" cap="none" dirty="0" smtClean="0"/>
              <a:t>ajbanshi</a:t>
            </a:r>
          </a:p>
          <a:p>
            <a:r>
              <a:rPr lang="en-GB" cap="none" dirty="0" smtClean="0"/>
              <a:t>Konika Sitoula</a:t>
            </a:r>
            <a:endParaRPr lang="en-US" cap="none" dirty="0"/>
          </a:p>
        </p:txBody>
      </p:sp>
      <p:grpSp>
        <p:nvGrpSpPr>
          <p:cNvPr id="205" name="Group 192">
            <a:extLst>
              <a:ext uri="{FF2B5EF4-FFF2-40B4-BE49-F238E27FC236}">
                <a16:creationId xmlns:a16="http://schemas.microsoft.com/office/drawing/2014/main" xmlns="" id="{3C16EB93-E299-481D-A004-769603D375C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337600" y="3600"/>
            <a:ext cx="6854400" cy="6854400"/>
            <a:chOff x="0" y="3600"/>
            <a:chExt cx="6854400" cy="6854400"/>
          </a:xfrm>
        </p:grpSpPr>
        <p:sp>
          <p:nvSpPr>
            <p:cNvPr id="194" name="Oval 193">
              <a:extLst>
                <a:ext uri="{FF2B5EF4-FFF2-40B4-BE49-F238E27FC236}">
                  <a16:creationId xmlns:a16="http://schemas.microsoft.com/office/drawing/2014/main" xmlns="" id="{6CD13B55-E709-4E18-924B-655433A928E5}"/>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xmlns="" id="{6A3B2E1D-0135-45FF-990A-436697D20714}"/>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62BD9E0F-507C-49AD-B619-B42B4D342D68}"/>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6" name="Picture 3" descr="Film reel and slate">
            <a:extLst>
              <a:ext uri="{FF2B5EF4-FFF2-40B4-BE49-F238E27FC236}">
                <a16:creationId xmlns:a16="http://schemas.microsoft.com/office/drawing/2014/main" xmlns="" id="{5C7EE7AF-6323-C29B-1C22-FB48CAAC14C5}"/>
              </a:ext>
            </a:extLst>
          </p:cNvPr>
          <p:cNvPicPr>
            <a:picLocks noChangeAspect="1"/>
          </p:cNvPicPr>
          <p:nvPr/>
        </p:nvPicPr>
        <p:blipFill rotWithShape="1">
          <a:blip r:embed="rId2" cstate="print"/>
          <a:srcRect l="8394" r="24860" b="3"/>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xmlns=""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20B60-9E4C-D2C1-FA05-9F7C162AB5B1}"/>
              </a:ext>
            </a:extLst>
          </p:cNvPr>
          <p:cNvSpPr>
            <a:spLocks noGrp="1"/>
          </p:cNvSpPr>
          <p:nvPr>
            <p:ph type="title"/>
          </p:nvPr>
        </p:nvSpPr>
        <p:spPr/>
        <p:txBody>
          <a:bodyPr/>
          <a:lstStyle/>
          <a:p>
            <a:r>
              <a:rPr lang="en-GB" dirty="0"/>
              <a:t>Background Study and Literature Review</a:t>
            </a:r>
          </a:p>
        </p:txBody>
      </p:sp>
      <p:sp>
        <p:nvSpPr>
          <p:cNvPr id="3" name="Content Placeholder 2">
            <a:extLst>
              <a:ext uri="{FF2B5EF4-FFF2-40B4-BE49-F238E27FC236}">
                <a16:creationId xmlns:a16="http://schemas.microsoft.com/office/drawing/2014/main" xmlns="" id="{359A0621-DFCD-504B-D057-64DCEDA2BFA4}"/>
              </a:ext>
            </a:extLst>
          </p:cNvPr>
          <p:cNvSpPr>
            <a:spLocks noGrp="1"/>
          </p:cNvSpPr>
          <p:nvPr>
            <p:ph idx="1"/>
          </p:nvPr>
        </p:nvSpPr>
        <p:spPr/>
        <p:txBody>
          <a:bodyPr vert="horz" lIns="91440" tIns="45720" rIns="91440" bIns="45720" rtlCol="0" anchor="t">
            <a:normAutofit/>
          </a:bodyPr>
          <a:lstStyle/>
          <a:p>
            <a:pPr marL="269875" indent="-269875" algn="just"/>
            <a:r>
              <a:rPr lang="en-GB" sz="2400" b="1" dirty="0">
                <a:latin typeface="Times New Roman"/>
                <a:cs typeface="Calibri"/>
              </a:rPr>
              <a:t>Literature review</a:t>
            </a:r>
            <a:endParaRPr lang="en-GB" sz="2400">
              <a:latin typeface="Times New Roman"/>
              <a:cs typeface="Calibri"/>
            </a:endParaRPr>
          </a:p>
          <a:p>
            <a:pPr marL="0" indent="0" algn="just">
              <a:buNone/>
            </a:pPr>
            <a:r>
              <a:rPr lang="en-GB" sz="2000" dirty="0">
                <a:latin typeface="Times New Roman"/>
                <a:ea typeface="+mn-lt"/>
                <a:cs typeface="+mn-lt"/>
              </a:rPr>
              <a:t>The research aims to improve the </a:t>
            </a:r>
            <a:r>
              <a:rPr lang="en-GB" sz="2000" dirty="0" err="1">
                <a:latin typeface="Times New Roman"/>
                <a:ea typeface="+mn-lt"/>
                <a:cs typeface="+mn-lt"/>
              </a:rPr>
              <a:t>CineMatch</a:t>
            </a:r>
            <a:r>
              <a:rPr lang="en-GB" sz="2000" dirty="0">
                <a:latin typeface="Times New Roman"/>
                <a:ea typeface="+mn-lt"/>
                <a:cs typeface="+mn-lt"/>
              </a:rPr>
              <a:t> algorithm by incorporating modern collaborative filtering techniques to build a movie recommendation system. Different machine learning techniques are used to construct a Similarity matrix and Sparse matrix using movie ratings. Various algorithms are tested, including </a:t>
            </a:r>
            <a:r>
              <a:rPr lang="en-GB" sz="2000" dirty="0" err="1">
                <a:latin typeface="Times New Roman"/>
                <a:ea typeface="+mn-lt"/>
                <a:cs typeface="+mn-lt"/>
              </a:rPr>
              <a:t>XGBoost</a:t>
            </a:r>
            <a:r>
              <a:rPr lang="en-GB" sz="2000" dirty="0">
                <a:latin typeface="Times New Roman"/>
                <a:ea typeface="+mn-lt"/>
                <a:cs typeface="+mn-lt"/>
              </a:rPr>
              <a:t>, Matrix Factorization SVD, Surprise Baseline, and Surprise </a:t>
            </a:r>
            <a:r>
              <a:rPr lang="en-GB" sz="2000" dirty="0" err="1">
                <a:latin typeface="Times New Roman"/>
                <a:ea typeface="+mn-lt"/>
                <a:cs typeface="+mn-lt"/>
              </a:rPr>
              <a:t>KNNBaseline</a:t>
            </a:r>
            <a:r>
              <a:rPr lang="en-GB" sz="2000" dirty="0">
                <a:latin typeface="Times New Roman"/>
                <a:ea typeface="+mn-lt"/>
                <a:cs typeface="+mn-lt"/>
              </a:rPr>
              <a:t> Predictor, on the Netflix Prize dataset. The </a:t>
            </a:r>
            <a:r>
              <a:rPr lang="en-GB" sz="2000" dirty="0" err="1">
                <a:latin typeface="Times New Roman"/>
                <a:ea typeface="+mn-lt"/>
                <a:cs typeface="+mn-lt"/>
              </a:rPr>
              <a:t>SVDpp</a:t>
            </a:r>
            <a:r>
              <a:rPr lang="en-GB" sz="2000" dirty="0">
                <a:latin typeface="Times New Roman"/>
                <a:ea typeface="+mn-lt"/>
                <a:cs typeface="+mn-lt"/>
              </a:rPr>
              <a:t> algorithm is found to perform the best, achieving a Test RMSE of 1.0675.[2]</a:t>
            </a:r>
            <a:endParaRPr lang="en-GB" sz="2000" dirty="0">
              <a:latin typeface="Times New Roman"/>
              <a:cs typeface="Times New Roman"/>
            </a:endParaRPr>
          </a:p>
        </p:txBody>
      </p:sp>
    </p:spTree>
    <p:extLst>
      <p:ext uri="{BB962C8B-B14F-4D97-AF65-F5344CB8AC3E}">
        <p14:creationId xmlns:p14="http://schemas.microsoft.com/office/powerpoint/2010/main" xmlns="" val="93651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E3CB98-7939-79AB-7B6C-799B4FDE6FE3}"/>
              </a:ext>
            </a:extLst>
          </p:cNvPr>
          <p:cNvSpPr>
            <a:spLocks noGrp="1"/>
          </p:cNvSpPr>
          <p:nvPr>
            <p:ph type="title"/>
          </p:nvPr>
        </p:nvSpPr>
        <p:spPr/>
        <p:txBody>
          <a:bodyPr/>
          <a:lstStyle/>
          <a:p>
            <a:r>
              <a:rPr lang="en-GB" dirty="0"/>
              <a:t>Related Works</a:t>
            </a:r>
          </a:p>
        </p:txBody>
      </p:sp>
      <p:sp>
        <p:nvSpPr>
          <p:cNvPr id="3" name="Content Placeholder 2">
            <a:extLst>
              <a:ext uri="{FF2B5EF4-FFF2-40B4-BE49-F238E27FC236}">
                <a16:creationId xmlns:a16="http://schemas.microsoft.com/office/drawing/2014/main" xmlns="" id="{64774228-3E45-9C36-D29C-B1C97AE25E6E}"/>
              </a:ext>
            </a:extLst>
          </p:cNvPr>
          <p:cNvSpPr>
            <a:spLocks noGrp="1"/>
          </p:cNvSpPr>
          <p:nvPr>
            <p:ph idx="1"/>
          </p:nvPr>
        </p:nvSpPr>
        <p:spPr>
          <a:xfrm>
            <a:off x="540000" y="2142939"/>
            <a:ext cx="11101136" cy="4165785"/>
          </a:xfrm>
        </p:spPr>
        <p:txBody>
          <a:bodyPr vert="horz" lIns="91440" tIns="45720" rIns="91440" bIns="45720" rtlCol="0" anchor="t">
            <a:normAutofit/>
          </a:bodyPr>
          <a:lstStyle/>
          <a:p>
            <a:pPr marL="269875" indent="-269875"/>
            <a:r>
              <a:rPr lang="en-GB" b="1" dirty="0">
                <a:latin typeface="Times New Roman"/>
                <a:cs typeface="Times New Roman"/>
              </a:rPr>
              <a:t>IMDb</a:t>
            </a:r>
          </a:p>
          <a:p>
            <a:pPr marL="269875" indent="-269875"/>
            <a:r>
              <a:rPr lang="en-GB" b="1" dirty="0">
                <a:latin typeface="Times New Roman"/>
                <a:cs typeface="Times New Roman"/>
              </a:rPr>
              <a:t>Rotten Tomatoes</a:t>
            </a:r>
          </a:p>
          <a:p>
            <a:pPr marL="0" indent="0" algn="just">
              <a:buNone/>
            </a:pPr>
            <a:endParaRPr lang="en-GB" dirty="0">
              <a:latin typeface="Times New Roman"/>
              <a:cs typeface="Times New Roman"/>
            </a:endParaRPr>
          </a:p>
        </p:txBody>
      </p:sp>
    </p:spTree>
    <p:extLst>
      <p:ext uri="{BB962C8B-B14F-4D97-AF65-F5344CB8AC3E}">
        <p14:creationId xmlns:p14="http://schemas.microsoft.com/office/powerpoint/2010/main" xmlns="" val="92292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F0E2CE-8C4D-0E03-E9CC-16B49FE7DB40}"/>
              </a:ext>
            </a:extLst>
          </p:cNvPr>
          <p:cNvSpPr>
            <a:spLocks noGrp="1"/>
          </p:cNvSpPr>
          <p:nvPr>
            <p:ph type="title"/>
          </p:nvPr>
        </p:nvSpPr>
        <p:spPr/>
        <p:txBody>
          <a:bodyPr/>
          <a:lstStyle/>
          <a:p>
            <a:r>
              <a:rPr lang="en-GB" dirty="0"/>
              <a:t>System Analysis</a:t>
            </a:r>
          </a:p>
        </p:txBody>
      </p:sp>
      <p:sp>
        <p:nvSpPr>
          <p:cNvPr id="3" name="Content Placeholder 2">
            <a:extLst>
              <a:ext uri="{FF2B5EF4-FFF2-40B4-BE49-F238E27FC236}">
                <a16:creationId xmlns:a16="http://schemas.microsoft.com/office/drawing/2014/main" xmlns="" id="{B7051816-A5B7-0CFF-CAFE-5AE28D38874F}"/>
              </a:ext>
            </a:extLst>
          </p:cNvPr>
          <p:cNvSpPr>
            <a:spLocks noGrp="1"/>
          </p:cNvSpPr>
          <p:nvPr>
            <p:ph idx="1"/>
          </p:nvPr>
        </p:nvSpPr>
        <p:spPr>
          <a:xfrm>
            <a:off x="540000" y="1826265"/>
            <a:ext cx="11101136" cy="4482459"/>
          </a:xfrm>
        </p:spPr>
        <p:txBody>
          <a:bodyPr vert="horz" lIns="91440" tIns="45720" rIns="91440" bIns="45720" rtlCol="0" anchor="t">
            <a:normAutofit/>
          </a:bodyPr>
          <a:lstStyle/>
          <a:p>
            <a:pPr marL="0" indent="0" algn="just">
              <a:buNone/>
            </a:pPr>
            <a:r>
              <a:rPr lang="en-GB" b="1" dirty="0">
                <a:latin typeface="Times New Roman"/>
                <a:cs typeface="Times New Roman"/>
              </a:rPr>
              <a:t>Requirement Analysis</a:t>
            </a:r>
          </a:p>
          <a:p>
            <a:pPr marL="0" indent="0" algn="just">
              <a:buNone/>
            </a:pPr>
            <a:r>
              <a:rPr lang="en-GB" dirty="0">
                <a:latin typeface="Times New Roman"/>
                <a:ea typeface="+mn-lt"/>
                <a:cs typeface="+mn-lt"/>
              </a:rPr>
              <a:t>The process of requirement analysis involves communicating with system users to identify their specific feature expectations, resolving conflicts and documenting the project development process. The objective is to determine the requirements of the new system, starting with a survey of the existing system and investigating whether upgrading to an application program can address problems and inefficiencies. Two types of requirements are analysed while developing a system. They are:</a:t>
            </a:r>
            <a:endParaRPr lang="en-GB" dirty="0">
              <a:latin typeface="Times New Roman"/>
              <a:ea typeface="+mn-lt"/>
              <a:cs typeface="Times New Roman"/>
            </a:endParaRPr>
          </a:p>
          <a:p>
            <a:pPr marL="342900" indent="-342900" algn="just"/>
            <a:r>
              <a:rPr lang="en-GB" dirty="0">
                <a:latin typeface="Times New Roman"/>
              </a:rPr>
              <a:t>Functional Requirements</a:t>
            </a:r>
            <a:endParaRPr lang="en-GB" dirty="0">
              <a:latin typeface="Times New Roman"/>
              <a:cs typeface="Times New Roman"/>
            </a:endParaRPr>
          </a:p>
          <a:p>
            <a:pPr marL="342900" indent="-342900" algn="just"/>
            <a:r>
              <a:rPr lang="en-GB" dirty="0">
                <a:latin typeface="Times New Roman"/>
                <a:cs typeface="Times New Roman"/>
              </a:rPr>
              <a:t>Non-functional Requirements</a:t>
            </a:r>
          </a:p>
          <a:p>
            <a:pPr marL="0" indent="0" algn="just">
              <a:buNone/>
            </a:pPr>
            <a:endParaRPr lang="en-GB" dirty="0">
              <a:latin typeface="Times New Roman"/>
              <a:cs typeface="Times New Roman"/>
            </a:endParaRPr>
          </a:p>
          <a:p>
            <a:pPr marL="0" indent="0" algn="just">
              <a:buNone/>
            </a:pPr>
            <a:endParaRPr lang="en-GB" dirty="0">
              <a:latin typeface="Times New Roman"/>
              <a:cs typeface="Times New Roman"/>
            </a:endParaRPr>
          </a:p>
        </p:txBody>
      </p:sp>
    </p:spTree>
    <p:extLst>
      <p:ext uri="{BB962C8B-B14F-4D97-AF65-F5344CB8AC3E}">
        <p14:creationId xmlns:p14="http://schemas.microsoft.com/office/powerpoint/2010/main" xmlns="" val="11244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853E39E6-2A74-404E-B4BC-EEC89C01B7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xmlns="" id="{30D050C3-946A-4155-B469-3FE5492E6E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xmlns="" id="{70D7BFBB-BF60-4EF1-AF1C-731347DB115A}"/>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40150CBC-E30B-417C-9BB2-CE6BB1A6440F}"/>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476020D6-6ADB-408E-A69F-4EA6F51A7F1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8226C8E5-1D99-421D-AB3C-2AF296A15325}"/>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xmlns="" id="{67669339-D0C4-4CF0-9A76-5BFBCDB798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38B31604-91C4-4CB0-8097-02EE0ADDC1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48340F5-A593-469A-98DC-B6D90D3B22B4}"/>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xmlns="" id="{B59E3068-3000-4C82-ACA8-367498951E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C2E1C398-D8F7-4828-9F7F-80D61DAE2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xmlns="" id="{813B333C-60FD-4260-80E0-190666C9DE77}"/>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xmlns="" id="{DC05F582-AA63-4A8C-915E-66057E4BE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68F0E2CE-8C4D-0E03-E9CC-16B49FE7DB40}"/>
              </a:ext>
            </a:extLst>
          </p:cNvPr>
          <p:cNvSpPr>
            <a:spLocks noGrp="1"/>
          </p:cNvSpPr>
          <p:nvPr>
            <p:ph type="title"/>
          </p:nvPr>
        </p:nvSpPr>
        <p:spPr>
          <a:xfrm>
            <a:off x="7086315" y="545126"/>
            <a:ext cx="4554821" cy="2186096"/>
          </a:xfrm>
        </p:spPr>
        <p:txBody>
          <a:bodyPr anchor="b">
            <a:normAutofit/>
          </a:bodyPr>
          <a:lstStyle/>
          <a:p>
            <a:r>
              <a:rPr lang="en-GB" dirty="0"/>
              <a:t>System Analysis</a:t>
            </a:r>
          </a:p>
        </p:txBody>
      </p:sp>
      <p:sp>
        <p:nvSpPr>
          <p:cNvPr id="25" name="Freeform: Shape 24">
            <a:extLst>
              <a:ext uri="{FF2B5EF4-FFF2-40B4-BE49-F238E27FC236}">
                <a16:creationId xmlns:a16="http://schemas.microsoft.com/office/drawing/2014/main" xmlns="" id="{2D253D93-3319-4E06-B75F-009AE70FCB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xmlns="" id="{B7051816-A5B7-0CFF-CAFE-5AE28D38874F}"/>
              </a:ext>
            </a:extLst>
          </p:cNvPr>
          <p:cNvSpPr>
            <a:spLocks noGrp="1"/>
          </p:cNvSpPr>
          <p:nvPr>
            <p:ph idx="1"/>
          </p:nvPr>
        </p:nvSpPr>
        <p:spPr>
          <a:xfrm>
            <a:off x="1190514" y="5286783"/>
            <a:ext cx="4547805" cy="667774"/>
          </a:xfrm>
        </p:spPr>
        <p:txBody>
          <a:bodyPr vert="horz" lIns="91440" tIns="45720" rIns="91440" bIns="45720" rtlCol="0" anchor="t">
            <a:normAutofit/>
          </a:bodyPr>
          <a:lstStyle/>
          <a:p>
            <a:pPr marL="0" indent="0">
              <a:buNone/>
            </a:pPr>
            <a:r>
              <a:rPr lang="en-GB" b="1" dirty="0">
                <a:solidFill>
                  <a:schemeClr val="bg1"/>
                </a:solidFill>
                <a:latin typeface="Times New Roman"/>
                <a:cs typeface="Times New Roman"/>
              </a:rPr>
              <a:t>Fig: Use Case Diagram of the system</a:t>
            </a:r>
          </a:p>
          <a:p>
            <a:pPr marL="0" indent="0">
              <a:buNone/>
            </a:pPr>
            <a:endParaRPr lang="en-GB">
              <a:latin typeface="Times New Roman"/>
              <a:cs typeface="Times New Roman"/>
            </a:endParaRPr>
          </a:p>
          <a:p>
            <a:pPr marL="0" indent="0">
              <a:buNone/>
            </a:pPr>
            <a:endParaRPr lang="en-GB">
              <a:latin typeface="Times New Roman"/>
              <a:cs typeface="Times New Roman"/>
            </a:endParaRPr>
          </a:p>
        </p:txBody>
      </p:sp>
      <p:pic>
        <p:nvPicPr>
          <p:cNvPr id="4098" name="Picture 2"/>
          <p:cNvPicPr>
            <a:picLocks noChangeAspect="1" noChangeArrowheads="1"/>
          </p:cNvPicPr>
          <p:nvPr/>
        </p:nvPicPr>
        <p:blipFill>
          <a:blip r:embed="rId2" cstate="print"/>
          <a:srcRect/>
          <a:stretch>
            <a:fillRect/>
          </a:stretch>
        </p:blipFill>
        <p:spPr bwMode="auto">
          <a:xfrm>
            <a:off x="368544" y="656859"/>
            <a:ext cx="5581650" cy="4295775"/>
          </a:xfrm>
          <a:prstGeom prst="rect">
            <a:avLst/>
          </a:prstGeom>
          <a:noFill/>
          <a:ln w="9525">
            <a:noFill/>
            <a:miter lim="800000"/>
            <a:headEnd/>
            <a:tailEnd/>
          </a:ln>
        </p:spPr>
      </p:pic>
    </p:spTree>
    <p:extLst>
      <p:ext uri="{BB962C8B-B14F-4D97-AF65-F5344CB8AC3E}">
        <p14:creationId xmlns:p14="http://schemas.microsoft.com/office/powerpoint/2010/main" xmlns="" val="230041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F0E2CE-8C4D-0E03-E9CC-16B49FE7DB40}"/>
              </a:ext>
            </a:extLst>
          </p:cNvPr>
          <p:cNvSpPr>
            <a:spLocks noGrp="1"/>
          </p:cNvSpPr>
          <p:nvPr>
            <p:ph type="title"/>
          </p:nvPr>
        </p:nvSpPr>
        <p:spPr/>
        <p:txBody>
          <a:bodyPr/>
          <a:lstStyle/>
          <a:p>
            <a:r>
              <a:rPr lang="en-GB" dirty="0"/>
              <a:t>System Analysis</a:t>
            </a:r>
          </a:p>
        </p:txBody>
      </p:sp>
      <p:graphicFrame>
        <p:nvGraphicFramePr>
          <p:cNvPr id="6" name="Table 6">
            <a:extLst>
              <a:ext uri="{FF2B5EF4-FFF2-40B4-BE49-F238E27FC236}">
                <a16:creationId xmlns:a16="http://schemas.microsoft.com/office/drawing/2014/main" xmlns="" id="{BF12FA14-8447-F3C2-214B-C9743ECC4254}"/>
              </a:ext>
            </a:extLst>
          </p:cNvPr>
          <p:cNvGraphicFramePr>
            <a:graphicFrameLocks noGrp="1"/>
          </p:cNvGraphicFramePr>
          <p:nvPr>
            <p:extLst>
              <p:ext uri="{D42A27DB-BD31-4B8C-83A1-F6EECF244321}">
                <p14:modId xmlns:p14="http://schemas.microsoft.com/office/powerpoint/2010/main" xmlns="" val="2223021017"/>
              </p:ext>
            </p:extLst>
          </p:nvPr>
        </p:nvGraphicFramePr>
        <p:xfrm>
          <a:off x="771896" y="1919843"/>
          <a:ext cx="10803482" cy="4242463"/>
        </p:xfrm>
        <a:graphic>
          <a:graphicData uri="http://schemas.openxmlformats.org/drawingml/2006/table">
            <a:tbl>
              <a:tblPr firstRow="1" bandRow="1">
                <a:tableStyleId>{5940675A-B579-460E-94D1-54222C63F5DA}</a:tableStyleId>
              </a:tblPr>
              <a:tblGrid>
                <a:gridCol w="5504707">
                  <a:extLst>
                    <a:ext uri="{9D8B030D-6E8A-4147-A177-3AD203B41FA5}">
                      <a16:colId xmlns:a16="http://schemas.microsoft.com/office/drawing/2014/main" xmlns="" val="4138892583"/>
                    </a:ext>
                  </a:extLst>
                </a:gridCol>
                <a:gridCol w="5298775">
                  <a:extLst>
                    <a:ext uri="{9D8B030D-6E8A-4147-A177-3AD203B41FA5}">
                      <a16:colId xmlns:a16="http://schemas.microsoft.com/office/drawing/2014/main" xmlns="" val="2219621206"/>
                    </a:ext>
                  </a:extLst>
                </a:gridCol>
              </a:tblGrid>
              <a:tr h="810359">
                <a:tc>
                  <a:txBody>
                    <a:bodyPr/>
                    <a:lstStyle/>
                    <a:p>
                      <a:pPr lvl="0">
                        <a:buNone/>
                      </a:pPr>
                      <a:r>
                        <a:rPr lang="en-GB" sz="1800" b="1" i="0" u="none" strike="noStrike" noProof="0" dirty="0">
                          <a:solidFill>
                            <a:srgbClr val="FFFFFF"/>
                          </a:solidFill>
                          <a:latin typeface="Times New Roman"/>
                        </a:rPr>
                        <a:t>Functional Requirements</a:t>
                      </a:r>
                      <a:endParaRPr lang="en-US" sz="1800" dirty="0"/>
                    </a:p>
                  </a:txBody>
                  <a:tcPr/>
                </a:tc>
                <a:tc>
                  <a:txBody>
                    <a:bodyPr/>
                    <a:lstStyle/>
                    <a:p>
                      <a:pPr lvl="0">
                        <a:buNone/>
                      </a:pPr>
                      <a:r>
                        <a:rPr lang="en-GB" sz="1800" b="1" i="0" u="none" strike="noStrike" noProof="0" dirty="0">
                          <a:solidFill>
                            <a:srgbClr val="FFFFFF"/>
                          </a:solidFill>
                          <a:latin typeface="Times New Roman"/>
                        </a:rPr>
                        <a:t>Non-functional Requirements</a:t>
                      </a:r>
                      <a:endParaRPr lang="en-US" sz="1800" dirty="0"/>
                    </a:p>
                  </a:txBody>
                  <a:tcPr/>
                </a:tc>
                <a:extLst>
                  <a:ext uri="{0D108BD9-81ED-4DB2-BD59-A6C34878D82A}">
                    <a16:rowId xmlns:a16="http://schemas.microsoft.com/office/drawing/2014/main" xmlns="" val="935823464"/>
                  </a:ext>
                </a:extLst>
              </a:tr>
              <a:tr h="3432104">
                <a:tc>
                  <a:txBody>
                    <a:bodyPr/>
                    <a:lstStyle/>
                    <a:p>
                      <a:pPr marL="342900" marR="0" lvl="0" indent="-342900" algn="l">
                        <a:lnSpc>
                          <a:spcPct val="125000"/>
                        </a:lnSpc>
                        <a:spcBef>
                          <a:spcPts val="1000"/>
                        </a:spcBef>
                        <a:spcAft>
                          <a:spcPts val="0"/>
                        </a:spcAft>
                        <a:buClr>
                          <a:srgbClr val="000000"/>
                        </a:buClr>
                        <a:buFont typeface="Arial"/>
                        <a:buChar char="•"/>
                      </a:pPr>
                      <a:r>
                        <a:rPr lang="en-GB" sz="1800" b="0" i="0" u="none" strike="noStrike" noProof="0" dirty="0">
                          <a:solidFill>
                            <a:srgbClr val="FFFFFF"/>
                          </a:solidFill>
                          <a:latin typeface="Times New Roman"/>
                        </a:rPr>
                        <a:t>Recommend using Content-Based Filtering:</a:t>
                      </a:r>
                      <a:endParaRPr lang="en-US" sz="1800" b="0" i="0" u="none" strike="noStrike" noProof="0" dirty="0">
                        <a:solidFill>
                          <a:srgbClr val="FFFFFF"/>
                        </a:solidFill>
                        <a:latin typeface="Times New Roman"/>
                      </a:endParaRPr>
                    </a:p>
                    <a:p>
                      <a:pPr marL="342900" marR="0" lvl="0" indent="-342900" algn="l">
                        <a:lnSpc>
                          <a:spcPct val="125000"/>
                        </a:lnSpc>
                        <a:spcBef>
                          <a:spcPts val="1000"/>
                        </a:spcBef>
                        <a:spcAft>
                          <a:spcPts val="0"/>
                        </a:spcAft>
                        <a:buClr>
                          <a:srgbClr val="000000"/>
                        </a:buClr>
                        <a:buFont typeface="Arial"/>
                        <a:buChar char="•"/>
                      </a:pPr>
                      <a:r>
                        <a:rPr lang="en-GB" sz="1800" b="0" i="0" u="none" strike="noStrike" noProof="0" dirty="0">
                          <a:solidFill>
                            <a:srgbClr val="FFFFFF"/>
                          </a:solidFill>
                          <a:latin typeface="Times New Roman"/>
                        </a:rPr>
                        <a:t>Handle user movie requests:</a:t>
                      </a:r>
                      <a:endParaRPr lang="en-US" sz="1800" b="0" i="0" u="none" strike="noStrike" noProof="0" dirty="0">
                        <a:solidFill>
                          <a:srgbClr val="FFFFFF"/>
                        </a:solidFill>
                        <a:latin typeface="Times New Roman"/>
                      </a:endParaRPr>
                    </a:p>
                    <a:p>
                      <a:pPr marL="342900" marR="0" lvl="0" indent="-342900" algn="l">
                        <a:lnSpc>
                          <a:spcPct val="125000"/>
                        </a:lnSpc>
                        <a:spcBef>
                          <a:spcPts val="1000"/>
                        </a:spcBef>
                        <a:spcAft>
                          <a:spcPts val="0"/>
                        </a:spcAft>
                        <a:buClr>
                          <a:srgbClr val="000000"/>
                        </a:buClr>
                        <a:buFont typeface="Arial"/>
                        <a:buChar char="•"/>
                      </a:pPr>
                      <a:r>
                        <a:rPr lang="en-GB" sz="1800" b="0" i="0" u="none" strike="noStrike" noProof="0" dirty="0">
                          <a:solidFill>
                            <a:srgbClr val="FFFFFF"/>
                          </a:solidFill>
                          <a:latin typeface="Times New Roman"/>
                        </a:rPr>
                        <a:t>Watch Trailer:</a:t>
                      </a:r>
                      <a:endParaRPr lang="en-US" sz="1800" b="0" i="0" u="none" strike="noStrike" noProof="0" dirty="0">
                        <a:solidFill>
                          <a:srgbClr val="FFFFFF"/>
                        </a:solidFill>
                        <a:latin typeface="Times New Roman"/>
                      </a:endParaRPr>
                    </a:p>
                    <a:p>
                      <a:pPr marL="342900" marR="0" lvl="0" indent="-342900" algn="l">
                        <a:lnSpc>
                          <a:spcPct val="100000"/>
                        </a:lnSpc>
                        <a:spcBef>
                          <a:spcPts val="1000"/>
                        </a:spcBef>
                        <a:spcAft>
                          <a:spcPts val="0"/>
                        </a:spcAft>
                        <a:buClr>
                          <a:srgbClr val="000000"/>
                        </a:buClr>
                        <a:buFont typeface="Arial"/>
                        <a:buChar char="•"/>
                      </a:pPr>
                      <a:r>
                        <a:rPr lang="en-GB" sz="1800" b="0" i="0" u="none" strike="noStrike" noProof="0" dirty="0">
                          <a:solidFill>
                            <a:srgbClr val="FFFFFF"/>
                          </a:solidFill>
                          <a:latin typeface="Times New Roman"/>
                        </a:rPr>
                        <a:t>Search Movie:</a:t>
                      </a:r>
                      <a:endParaRPr lang="en-US" sz="1800" b="0" i="0" u="none" strike="noStrike" noProof="0" dirty="0">
                        <a:solidFill>
                          <a:srgbClr val="FFFFFF"/>
                        </a:solidFill>
                        <a:latin typeface="Times New Roman"/>
                      </a:endParaRPr>
                    </a:p>
                    <a:p>
                      <a:pPr marL="342900" marR="0" lvl="0" indent="-342900" algn="l">
                        <a:lnSpc>
                          <a:spcPct val="100000"/>
                        </a:lnSpc>
                        <a:spcBef>
                          <a:spcPts val="1000"/>
                        </a:spcBef>
                        <a:spcAft>
                          <a:spcPts val="0"/>
                        </a:spcAft>
                        <a:buClr>
                          <a:srgbClr val="000000"/>
                        </a:buClr>
                        <a:buFont typeface="Arial"/>
                        <a:buChar char="•"/>
                      </a:pPr>
                      <a:endParaRPr lang="en-GB" sz="1800" b="0" i="0" u="none" strike="noStrike" noProof="0" dirty="0">
                        <a:solidFill>
                          <a:srgbClr val="FFFFFF"/>
                        </a:solidFill>
                        <a:latin typeface="Times New Roman"/>
                      </a:endParaRPr>
                    </a:p>
                    <a:p>
                      <a:pPr marL="342900" marR="0" lvl="0" indent="-342900" algn="l">
                        <a:lnSpc>
                          <a:spcPct val="100000"/>
                        </a:lnSpc>
                        <a:spcBef>
                          <a:spcPts val="0"/>
                        </a:spcBef>
                        <a:spcAft>
                          <a:spcPts val="0"/>
                        </a:spcAft>
                        <a:buClr>
                          <a:srgbClr val="000000"/>
                        </a:buClr>
                        <a:buFont typeface="Arial,Sans-Serif"/>
                        <a:buChar char="•"/>
                      </a:pPr>
                      <a:endParaRPr lang="en-GB" sz="1800" b="0" i="0" u="none" strike="noStrike" noProof="0" dirty="0">
                        <a:solidFill>
                          <a:srgbClr val="FFFFFF"/>
                        </a:solidFill>
                        <a:latin typeface="Times New Roman"/>
                      </a:endParaRPr>
                    </a:p>
                    <a:p>
                      <a:pPr marL="269875" marR="0" lvl="0" indent="-269875" algn="l">
                        <a:lnSpc>
                          <a:spcPct val="125000"/>
                        </a:lnSpc>
                        <a:spcBef>
                          <a:spcPts val="1000"/>
                        </a:spcBef>
                        <a:spcAft>
                          <a:spcPts val="0"/>
                        </a:spcAft>
                        <a:buFont typeface="Arial"/>
                        <a:buChar char="•"/>
                      </a:pPr>
                      <a:endParaRPr lang="en-GB" sz="1800" b="0" i="0" u="none" strike="noStrike" noProof="0" dirty="0">
                        <a:solidFill>
                          <a:srgbClr val="FFFFFF"/>
                        </a:solidFill>
                        <a:latin typeface="Times New Roman"/>
                      </a:endParaRPr>
                    </a:p>
                    <a:p>
                      <a:pPr lvl="0">
                        <a:buNone/>
                      </a:pPr>
                      <a:endParaRPr lang="en-GB" sz="1800" dirty="0"/>
                    </a:p>
                  </a:txBody>
                  <a:tcPr/>
                </a:tc>
                <a:tc>
                  <a:txBody>
                    <a:bodyPr/>
                    <a:lstStyle/>
                    <a:p>
                      <a:pPr marL="342900" marR="0" lvl="0" indent="-342900" algn="l">
                        <a:lnSpc>
                          <a:spcPct val="100000"/>
                        </a:lnSpc>
                        <a:spcBef>
                          <a:spcPts val="1000"/>
                        </a:spcBef>
                        <a:spcAft>
                          <a:spcPts val="0"/>
                        </a:spcAft>
                        <a:buClr>
                          <a:srgbClr val="000000"/>
                        </a:buClr>
                        <a:buFont typeface="Arial,Sans-Serif"/>
                        <a:buChar char="•"/>
                      </a:pPr>
                      <a:r>
                        <a:rPr lang="en-GB" sz="1800" b="0" i="0" u="none" strike="noStrike" noProof="0" dirty="0">
                          <a:solidFill>
                            <a:srgbClr val="FFFFFF"/>
                          </a:solidFill>
                          <a:latin typeface="Times New Roman"/>
                        </a:rPr>
                        <a:t>Portability</a:t>
                      </a:r>
                    </a:p>
                    <a:p>
                      <a:pPr marL="342900" marR="0" lvl="0" indent="-342900" algn="l">
                        <a:lnSpc>
                          <a:spcPct val="100000"/>
                        </a:lnSpc>
                        <a:spcBef>
                          <a:spcPts val="1000"/>
                        </a:spcBef>
                        <a:spcAft>
                          <a:spcPts val="0"/>
                        </a:spcAft>
                        <a:buClr>
                          <a:srgbClr val="000000"/>
                        </a:buClr>
                        <a:buFont typeface="Arial,Sans-Serif"/>
                        <a:buChar char="•"/>
                      </a:pPr>
                      <a:r>
                        <a:rPr lang="en-GB" sz="1800" b="0" i="0" u="none" strike="noStrike" noProof="0" dirty="0">
                          <a:solidFill>
                            <a:srgbClr val="FFFFFF"/>
                          </a:solidFill>
                          <a:latin typeface="Times New Roman"/>
                        </a:rPr>
                        <a:t>Maintainability</a:t>
                      </a:r>
                    </a:p>
                    <a:p>
                      <a:pPr marL="342900" marR="0" lvl="0" indent="-342900" algn="l">
                        <a:lnSpc>
                          <a:spcPct val="100000"/>
                        </a:lnSpc>
                        <a:spcBef>
                          <a:spcPts val="1000"/>
                        </a:spcBef>
                        <a:spcAft>
                          <a:spcPts val="0"/>
                        </a:spcAft>
                        <a:buClr>
                          <a:srgbClr val="000000"/>
                        </a:buClr>
                        <a:buFont typeface="Arial,Sans-Serif"/>
                        <a:buChar char="•"/>
                      </a:pPr>
                      <a:r>
                        <a:rPr lang="en-GB" sz="1800" b="0" i="0" u="none" strike="noStrike" noProof="0" dirty="0">
                          <a:solidFill>
                            <a:srgbClr val="FFFFFF"/>
                          </a:solidFill>
                          <a:latin typeface="Times New Roman"/>
                        </a:rPr>
                        <a:t>Accessibility</a:t>
                      </a:r>
                      <a:endParaRPr lang="en-GB" sz="1800" dirty="0"/>
                    </a:p>
                  </a:txBody>
                  <a:tcPr/>
                </a:tc>
                <a:extLst>
                  <a:ext uri="{0D108BD9-81ED-4DB2-BD59-A6C34878D82A}">
                    <a16:rowId xmlns:a16="http://schemas.microsoft.com/office/drawing/2014/main" xmlns="" val="669604878"/>
                  </a:ext>
                </a:extLst>
              </a:tr>
            </a:tbl>
          </a:graphicData>
        </a:graphic>
      </p:graphicFrame>
    </p:spTree>
    <p:extLst>
      <p:ext uri="{BB962C8B-B14F-4D97-AF65-F5344CB8AC3E}">
        <p14:creationId xmlns:p14="http://schemas.microsoft.com/office/powerpoint/2010/main" xmlns="" val="44525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A60FC-B775-71B8-B78D-FBB21B0B2283}"/>
              </a:ext>
            </a:extLst>
          </p:cNvPr>
          <p:cNvSpPr>
            <a:spLocks noGrp="1"/>
          </p:cNvSpPr>
          <p:nvPr>
            <p:ph type="title"/>
          </p:nvPr>
        </p:nvSpPr>
        <p:spPr/>
        <p:txBody>
          <a:bodyPr/>
          <a:lstStyle/>
          <a:p>
            <a:r>
              <a:rPr lang="en-GB" dirty="0"/>
              <a:t>Feasibility Analysis</a:t>
            </a:r>
          </a:p>
        </p:txBody>
      </p:sp>
      <p:sp>
        <p:nvSpPr>
          <p:cNvPr id="3" name="Content Placeholder 2">
            <a:extLst>
              <a:ext uri="{FF2B5EF4-FFF2-40B4-BE49-F238E27FC236}">
                <a16:creationId xmlns:a16="http://schemas.microsoft.com/office/drawing/2014/main" xmlns="" id="{ABF6A13B-7B23-BB89-7D75-534C56EC03E6}"/>
              </a:ext>
            </a:extLst>
          </p:cNvPr>
          <p:cNvSpPr>
            <a:spLocks noGrp="1"/>
          </p:cNvSpPr>
          <p:nvPr>
            <p:ph idx="1"/>
          </p:nvPr>
        </p:nvSpPr>
        <p:spPr>
          <a:xfrm>
            <a:off x="540000" y="1578862"/>
            <a:ext cx="11101136" cy="4729862"/>
          </a:xfrm>
        </p:spPr>
        <p:txBody>
          <a:bodyPr vert="horz" lIns="91440" tIns="45720" rIns="91440" bIns="45720" rtlCol="0" anchor="t">
            <a:normAutofit/>
          </a:bodyPr>
          <a:lstStyle/>
          <a:p>
            <a:pPr marL="342900" indent="-342900" algn="just">
              <a:lnSpc>
                <a:spcPct val="100000"/>
              </a:lnSpc>
              <a:spcBef>
                <a:spcPts val="0"/>
              </a:spcBef>
              <a:buFont typeface="Arial,Sans-Serif" panose="020B0604020202020204" pitchFamily="34" charset="0"/>
            </a:pPr>
            <a:endParaRPr lang="en-GB" dirty="0">
              <a:latin typeface="Times New Roman"/>
              <a:cs typeface="Times New Roman"/>
            </a:endParaRPr>
          </a:p>
          <a:p>
            <a:pPr marL="0" indent="0" algn="just">
              <a:buNone/>
            </a:pPr>
            <a:r>
              <a:rPr lang="en-GB" dirty="0">
                <a:latin typeface="Times New Roman"/>
                <a:cs typeface="Times New Roman"/>
              </a:rPr>
              <a:t>There are three main types of feasibilities to be considered under this analysis. They are:</a:t>
            </a:r>
          </a:p>
          <a:p>
            <a:pPr marL="269875" indent="-269875" algn="just"/>
            <a:r>
              <a:rPr lang="en-GB" dirty="0">
                <a:latin typeface="Times New Roman"/>
                <a:ea typeface="+mn-lt"/>
                <a:cs typeface="+mn-lt"/>
              </a:rPr>
              <a:t>Technical Feasibility</a:t>
            </a:r>
            <a:endParaRPr lang="en-GB" dirty="0">
              <a:latin typeface="Times New Roman"/>
              <a:cs typeface="Times New Roman"/>
            </a:endParaRPr>
          </a:p>
          <a:p>
            <a:pPr marL="269875" indent="-269875" algn="just"/>
            <a:r>
              <a:rPr lang="en-GB" dirty="0">
                <a:latin typeface="Times New Roman"/>
                <a:ea typeface="+mn-lt"/>
                <a:cs typeface="+mn-lt"/>
              </a:rPr>
              <a:t>Operational Feasibility</a:t>
            </a:r>
            <a:endParaRPr lang="en-GB" dirty="0">
              <a:latin typeface="Times New Roman"/>
              <a:cs typeface="Times New Roman"/>
            </a:endParaRPr>
          </a:p>
          <a:p>
            <a:pPr marL="269875" indent="-269875" algn="just"/>
            <a:r>
              <a:rPr lang="en-GB" dirty="0">
                <a:latin typeface="Times New Roman"/>
                <a:ea typeface="+mn-lt"/>
                <a:cs typeface="+mn-lt"/>
              </a:rPr>
              <a:t>Schedule Feasibility</a:t>
            </a:r>
            <a:endParaRPr lang="en-GB" dirty="0">
              <a:latin typeface="Times New Roman"/>
              <a:cs typeface="Times New Roman"/>
            </a:endParaRPr>
          </a:p>
          <a:p>
            <a:pPr marL="342900" indent="-342900" algn="just">
              <a:lnSpc>
                <a:spcPct val="100000"/>
              </a:lnSpc>
              <a:spcBef>
                <a:spcPts val="0"/>
              </a:spcBef>
              <a:buFont typeface="Arial,Sans-Serif" panose="020B0604020202020204" pitchFamily="34" charset="0"/>
            </a:pPr>
            <a:endParaRPr lang="en-GB" dirty="0">
              <a:latin typeface="Times New Roman"/>
              <a:cs typeface="Times New Roman"/>
            </a:endParaRPr>
          </a:p>
        </p:txBody>
      </p:sp>
    </p:spTree>
    <p:extLst>
      <p:ext uri="{BB962C8B-B14F-4D97-AF65-F5344CB8AC3E}">
        <p14:creationId xmlns:p14="http://schemas.microsoft.com/office/powerpoint/2010/main" xmlns="" val="361392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A60FC-B775-71B8-B78D-FBB21B0B2283}"/>
              </a:ext>
            </a:extLst>
          </p:cNvPr>
          <p:cNvSpPr>
            <a:spLocks noGrp="1"/>
          </p:cNvSpPr>
          <p:nvPr>
            <p:ph type="title"/>
          </p:nvPr>
        </p:nvSpPr>
        <p:spPr/>
        <p:txBody>
          <a:bodyPr/>
          <a:lstStyle/>
          <a:p>
            <a:r>
              <a:rPr lang="en-GB" dirty="0"/>
              <a:t>Feasibility Analysis</a:t>
            </a:r>
          </a:p>
        </p:txBody>
      </p:sp>
      <p:sp>
        <p:nvSpPr>
          <p:cNvPr id="3" name="Content Placeholder 2">
            <a:extLst>
              <a:ext uri="{FF2B5EF4-FFF2-40B4-BE49-F238E27FC236}">
                <a16:creationId xmlns:a16="http://schemas.microsoft.com/office/drawing/2014/main" xmlns="" id="{ABF6A13B-7B23-BB89-7D75-534C56EC03E6}"/>
              </a:ext>
            </a:extLst>
          </p:cNvPr>
          <p:cNvSpPr>
            <a:spLocks noGrp="1"/>
          </p:cNvSpPr>
          <p:nvPr>
            <p:ph idx="1"/>
          </p:nvPr>
        </p:nvSpPr>
        <p:spPr>
          <a:xfrm>
            <a:off x="3436771" y="5678636"/>
            <a:ext cx="5963943" cy="640820"/>
          </a:xfrm>
        </p:spPr>
        <p:txBody>
          <a:bodyPr vert="horz" lIns="91440" tIns="45720" rIns="91440" bIns="45720" rtlCol="0" anchor="t">
            <a:normAutofit/>
          </a:bodyPr>
          <a:lstStyle/>
          <a:p>
            <a:pPr marL="0" indent="0" algn="just">
              <a:lnSpc>
                <a:spcPct val="100000"/>
              </a:lnSpc>
              <a:spcBef>
                <a:spcPts val="0"/>
              </a:spcBef>
              <a:buNone/>
            </a:pPr>
            <a:r>
              <a:rPr lang="en-GB" b="1" dirty="0">
                <a:latin typeface="Times New Roman"/>
                <a:cs typeface="Times New Roman"/>
              </a:rPr>
              <a:t>Fig : Gantt Chart for developing the system</a:t>
            </a:r>
          </a:p>
          <a:p>
            <a:pPr marL="0" indent="0" algn="just">
              <a:lnSpc>
                <a:spcPct val="100000"/>
              </a:lnSpc>
              <a:spcBef>
                <a:spcPts val="0"/>
              </a:spcBef>
              <a:buNone/>
            </a:pPr>
            <a:endParaRPr lang="en-GB" b="1" dirty="0">
              <a:latin typeface="Times New Roman"/>
              <a:cs typeface="Times New Roman"/>
            </a:endParaRPr>
          </a:p>
          <a:p>
            <a:pPr marL="0" indent="0" algn="just">
              <a:lnSpc>
                <a:spcPct val="100000"/>
              </a:lnSpc>
              <a:spcBef>
                <a:spcPts val="0"/>
              </a:spcBef>
              <a:buNone/>
            </a:pPr>
            <a:endParaRPr lang="en-GB" dirty="0">
              <a:latin typeface="Times New Roman"/>
              <a:cs typeface="Times New Roman"/>
            </a:endParaRPr>
          </a:p>
        </p:txBody>
      </p:sp>
      <p:pic>
        <p:nvPicPr>
          <p:cNvPr id="4" name="Picture 4" descr="Chart, funnel chart&#10;&#10;Description automatically generated">
            <a:extLst>
              <a:ext uri="{FF2B5EF4-FFF2-40B4-BE49-F238E27FC236}">
                <a16:creationId xmlns:a16="http://schemas.microsoft.com/office/drawing/2014/main" xmlns="" id="{7090B424-0EEB-86DD-731C-7D5C33CF0F34}"/>
              </a:ext>
            </a:extLst>
          </p:cNvPr>
          <p:cNvPicPr>
            <a:picLocks noChangeAspect="1"/>
          </p:cNvPicPr>
          <p:nvPr/>
        </p:nvPicPr>
        <p:blipFill>
          <a:blip r:embed="rId2" cstate="print"/>
          <a:stretch>
            <a:fillRect/>
          </a:stretch>
        </p:blipFill>
        <p:spPr>
          <a:xfrm>
            <a:off x="1395824" y="1708860"/>
            <a:ext cx="9064579" cy="3881842"/>
          </a:xfrm>
          <a:prstGeom prst="rect">
            <a:avLst/>
          </a:prstGeom>
        </p:spPr>
      </p:pic>
    </p:spTree>
    <p:extLst>
      <p:ext uri="{BB962C8B-B14F-4D97-AF65-F5344CB8AC3E}">
        <p14:creationId xmlns:p14="http://schemas.microsoft.com/office/powerpoint/2010/main" xmlns="" val="1955533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E480B-94D6-46F9-A2B6-B98D311FDC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xmlns="" id="{07183CDE-91A1-40C3-8E80-66F89E1C2D5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xmlns="" id="{A6756515-F9AA-46BD-8DD2-AA15BA492AC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xmlns="" id="{ABA365E2-8B71-408B-9092-0104216AC7A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xmlns="" id="{BEDB8D7A-1BF6-4CDB-B93A-7736955F5043}"/>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5AACD774-5167-46C7-8A62-6E2FE4BE94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06E0F2D8-452E-48F9-9912-C47EAEAE18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xmlns="" id="{91FBBF95-430B-427C-A6E8-DB899217FC00}"/>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EE64698-3ED2-4395-B7FC-65248E437E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xmlns="" id="{FE20B1E1-CE09-4C2A-A3FB-DB8026C54E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xmlns="" id="{0CB2405B-A907-48B3-906A-FB3573C0B28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xmlns="" id="{6DC8E2D9-6729-4614-8667-C1016D318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xmlns="" id="{9C51935E-4A08-4AE4-8E13-F40CD3C4F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193F1402-2867-4C4F-A1BA-606198AD7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9887A981-7310-4FDA-96E6-73ECCD6C47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FED4C940-D8EF-42FB-B65E-81A70494B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xmlns="" id="{56A1B230-58D0-41AA-8ACD-0AE93078B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96000" y="0"/>
            <a:ext cx="10800000" cy="6858000"/>
            <a:chOff x="2328000" y="0"/>
            <a:chExt cx="2880000" cy="1440000"/>
          </a:xfrm>
        </p:grpSpPr>
        <p:sp>
          <p:nvSpPr>
            <p:cNvPr id="32" name="Rectangle 31">
              <a:extLst>
                <a:ext uri="{FF2B5EF4-FFF2-40B4-BE49-F238E27FC236}">
                  <a16:creationId xmlns:a16="http://schemas.microsoft.com/office/drawing/2014/main" xmlns="" id="{91B32BAF-B8A7-40EA-8C6C-3409A4268B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4AB64E17-54DF-4E9F-BB8F-9619CAE1A1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7AEDD01-B338-442A-9214-A38E48E3FF2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xmlns="" id="{1444701A-B337-4728-803C-208856DCB3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27B1125A-A245-40E7-937C-DB195DAD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xmlns="" id="{445038F8-360D-46AD-B2F1-47DAB7AA07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E1297267-64FC-46DE-88B8-E76DC4691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58B4A88D-D0E3-52C9-5F57-9AF556F06241}"/>
              </a:ext>
            </a:extLst>
          </p:cNvPr>
          <p:cNvSpPr>
            <a:spLocks noGrp="1"/>
          </p:cNvSpPr>
          <p:nvPr>
            <p:ph type="title"/>
          </p:nvPr>
        </p:nvSpPr>
        <p:spPr>
          <a:xfrm>
            <a:off x="540000" y="549276"/>
            <a:ext cx="4500561" cy="1372800"/>
          </a:xfrm>
        </p:spPr>
        <p:txBody>
          <a:bodyPr vert="horz" lIns="91440" tIns="45720" rIns="91440" bIns="45720" rtlCol="0" anchor="b">
            <a:normAutofit/>
          </a:bodyPr>
          <a:lstStyle/>
          <a:p>
            <a:r>
              <a:rPr lang="en-US" sz="8800"/>
              <a:t>Analysis</a:t>
            </a:r>
          </a:p>
        </p:txBody>
      </p:sp>
      <p:sp>
        <p:nvSpPr>
          <p:cNvPr id="3" name="Content Placeholder 2">
            <a:extLst>
              <a:ext uri="{FF2B5EF4-FFF2-40B4-BE49-F238E27FC236}">
                <a16:creationId xmlns:a16="http://schemas.microsoft.com/office/drawing/2014/main" xmlns="" id="{93C26F95-2268-5A94-9F6B-BA8D1C4F2B8A}"/>
              </a:ext>
            </a:extLst>
          </p:cNvPr>
          <p:cNvSpPr>
            <a:spLocks noGrp="1"/>
          </p:cNvSpPr>
          <p:nvPr>
            <p:ph idx="1"/>
          </p:nvPr>
        </p:nvSpPr>
        <p:spPr>
          <a:xfrm>
            <a:off x="711718" y="2573687"/>
            <a:ext cx="4500561" cy="1320249"/>
          </a:xfrm>
        </p:spPr>
        <p:txBody>
          <a:bodyPr vert="horz" lIns="91440" tIns="45720" rIns="91440" bIns="45720" rtlCol="0" anchor="t">
            <a:normAutofit/>
          </a:bodyPr>
          <a:lstStyle/>
          <a:p>
            <a:pPr marL="0" indent="0">
              <a:buNone/>
            </a:pPr>
            <a:r>
              <a:rPr lang="en-US" b="1" cap="all" spc="300" dirty="0">
                <a:latin typeface="Times New Roman"/>
                <a:cs typeface="Times New Roman"/>
              </a:rPr>
              <a:t>State Diagram</a:t>
            </a:r>
            <a:endParaRPr lang="en-US" cap="all" spc="300" dirty="0">
              <a:latin typeface="Times New Roman"/>
              <a:cs typeface="Times New Roman"/>
            </a:endParaRPr>
          </a:p>
        </p:txBody>
      </p:sp>
      <p:sp>
        <p:nvSpPr>
          <p:cNvPr id="43" name="Freeform: Shape 42">
            <a:extLst>
              <a:ext uri="{FF2B5EF4-FFF2-40B4-BE49-F238E27FC236}">
                <a16:creationId xmlns:a16="http://schemas.microsoft.com/office/drawing/2014/main" xmlns="" id="{D0A09031-1697-4CF1-8372-9D6B798ED9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xmlns="" id="{3DBE6472-81EF-EAE9-1B0D-1904F57AED71}"/>
              </a:ext>
            </a:extLst>
          </p:cNvPr>
          <p:cNvPicPr>
            <a:picLocks noChangeAspect="1"/>
          </p:cNvPicPr>
          <p:nvPr/>
        </p:nvPicPr>
        <p:blipFill>
          <a:blip r:embed="rId2" cstate="print"/>
          <a:stretch>
            <a:fillRect/>
          </a:stretch>
        </p:blipFill>
        <p:spPr>
          <a:xfrm>
            <a:off x="8300197" y="270232"/>
            <a:ext cx="1277544" cy="6038493"/>
          </a:xfrm>
          <a:prstGeom prst="rect">
            <a:avLst/>
          </a:prstGeom>
        </p:spPr>
      </p:pic>
    </p:spTree>
    <p:extLst>
      <p:ext uri="{BB962C8B-B14F-4D97-AF65-F5344CB8AC3E}">
        <p14:creationId xmlns:p14="http://schemas.microsoft.com/office/powerpoint/2010/main" xmlns="" val="192642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E480B-94D6-46F9-A2B6-B98D311FDC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xmlns="" id="{07183CDE-91A1-40C3-8E80-66F89E1C2D5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xmlns="" id="{A6756515-F9AA-46BD-8DD2-AA15BA492AC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xmlns="" id="{ABA365E2-8B71-408B-9092-0104216AC7A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xmlns="" id="{BEDB8D7A-1BF6-4CDB-B93A-7736955F5043}"/>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5AACD774-5167-46C7-8A62-6E2FE4BE94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06E0F2D8-452E-48F9-9912-C47EAEAE18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xmlns="" id="{91FBBF95-430B-427C-A6E8-DB899217FC00}"/>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EE64698-3ED2-4395-B7FC-65248E437E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xmlns="" id="{FE20B1E1-CE09-4C2A-A3FB-DB8026C54E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xmlns="" id="{0CB2405B-A907-48B3-906A-FB3573C0B28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xmlns="" id="{6DC8E2D9-6729-4614-8667-C1016D318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xmlns="" id="{9C51935E-4A08-4AE4-8E13-F40CD3C4F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193F1402-2867-4C4F-A1BA-606198AD7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9887A981-7310-4FDA-96E6-73ECCD6C47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FED4C940-D8EF-42FB-B65E-81A70494B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xmlns="" id="{56A1B230-58D0-41AA-8ACD-0AE93078B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96000" y="0"/>
            <a:ext cx="10800000" cy="6858000"/>
            <a:chOff x="2328000" y="0"/>
            <a:chExt cx="2880000" cy="1440000"/>
          </a:xfrm>
        </p:grpSpPr>
        <p:sp>
          <p:nvSpPr>
            <p:cNvPr id="32" name="Rectangle 31">
              <a:extLst>
                <a:ext uri="{FF2B5EF4-FFF2-40B4-BE49-F238E27FC236}">
                  <a16:creationId xmlns:a16="http://schemas.microsoft.com/office/drawing/2014/main" xmlns="" id="{91B32BAF-B8A7-40EA-8C6C-3409A4268B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4AB64E17-54DF-4E9F-BB8F-9619CAE1A1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7AEDD01-B338-442A-9214-A38E48E3FF2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xmlns="" id="{1444701A-B337-4728-803C-208856DCB3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27B1125A-A245-40E7-937C-DB195DAD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xmlns="" id="{445038F8-360D-46AD-B2F1-47DAB7AA07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E1297267-64FC-46DE-88B8-E76DC4691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58B4A88D-D0E3-52C9-5F57-9AF556F06241}"/>
              </a:ext>
            </a:extLst>
          </p:cNvPr>
          <p:cNvSpPr>
            <a:spLocks noGrp="1"/>
          </p:cNvSpPr>
          <p:nvPr>
            <p:ph type="title"/>
          </p:nvPr>
        </p:nvSpPr>
        <p:spPr>
          <a:xfrm>
            <a:off x="540000" y="549276"/>
            <a:ext cx="4500561" cy="1372800"/>
          </a:xfrm>
        </p:spPr>
        <p:txBody>
          <a:bodyPr vert="horz" lIns="91440" tIns="45720" rIns="91440" bIns="45720" rtlCol="0" anchor="b">
            <a:normAutofit/>
          </a:bodyPr>
          <a:lstStyle/>
          <a:p>
            <a:r>
              <a:rPr lang="en-US" sz="8800"/>
              <a:t>Analysis</a:t>
            </a:r>
          </a:p>
        </p:txBody>
      </p:sp>
      <p:sp>
        <p:nvSpPr>
          <p:cNvPr id="3" name="Content Placeholder 2">
            <a:extLst>
              <a:ext uri="{FF2B5EF4-FFF2-40B4-BE49-F238E27FC236}">
                <a16:creationId xmlns:a16="http://schemas.microsoft.com/office/drawing/2014/main" xmlns="" id="{93C26F95-2268-5A94-9F6B-BA8D1C4F2B8A}"/>
              </a:ext>
            </a:extLst>
          </p:cNvPr>
          <p:cNvSpPr>
            <a:spLocks noGrp="1"/>
          </p:cNvSpPr>
          <p:nvPr>
            <p:ph idx="1"/>
          </p:nvPr>
        </p:nvSpPr>
        <p:spPr>
          <a:xfrm>
            <a:off x="711718" y="2573687"/>
            <a:ext cx="4500561" cy="1320249"/>
          </a:xfrm>
        </p:spPr>
        <p:txBody>
          <a:bodyPr vert="horz" lIns="91440" tIns="45720" rIns="91440" bIns="45720" rtlCol="0" anchor="t">
            <a:normAutofit/>
          </a:bodyPr>
          <a:lstStyle/>
          <a:p>
            <a:pPr marL="0" indent="0">
              <a:buNone/>
            </a:pPr>
            <a:r>
              <a:rPr lang="en-US" b="1" cap="all" spc="300" dirty="0">
                <a:latin typeface="Times New Roman"/>
                <a:cs typeface="Times New Roman"/>
              </a:rPr>
              <a:t>class Diagram</a:t>
            </a:r>
            <a:endParaRPr lang="en-US" cap="all" spc="300" dirty="0">
              <a:latin typeface="Times New Roman"/>
              <a:cs typeface="Times New Roman"/>
            </a:endParaRPr>
          </a:p>
        </p:txBody>
      </p:sp>
      <p:sp>
        <p:nvSpPr>
          <p:cNvPr id="43" name="Freeform: Shape 42">
            <a:extLst>
              <a:ext uri="{FF2B5EF4-FFF2-40B4-BE49-F238E27FC236}">
                <a16:creationId xmlns:a16="http://schemas.microsoft.com/office/drawing/2014/main" xmlns="" id="{D0A09031-1697-4CF1-8372-9D6B798ED9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descr="Diagram&#10;&#10;Description automatically generated">
            <a:extLst>
              <a:ext uri="{FF2B5EF4-FFF2-40B4-BE49-F238E27FC236}">
                <a16:creationId xmlns:a16="http://schemas.microsoft.com/office/drawing/2014/main" xmlns="" id="{AA7C94E2-CD9B-2C02-1F51-0BD1B86C79B3}"/>
              </a:ext>
            </a:extLst>
          </p:cNvPr>
          <p:cNvPicPr>
            <a:picLocks noChangeAspect="1"/>
          </p:cNvPicPr>
          <p:nvPr/>
        </p:nvPicPr>
        <p:blipFill>
          <a:blip r:embed="rId2" cstate="print"/>
          <a:stretch>
            <a:fillRect/>
          </a:stretch>
        </p:blipFill>
        <p:spPr>
          <a:xfrm>
            <a:off x="6173275" y="635045"/>
            <a:ext cx="5726803" cy="4686390"/>
          </a:xfrm>
          <a:prstGeom prst="rect">
            <a:avLst/>
          </a:prstGeom>
        </p:spPr>
      </p:pic>
    </p:spTree>
    <p:extLst>
      <p:ext uri="{BB962C8B-B14F-4D97-AF65-F5344CB8AC3E}">
        <p14:creationId xmlns:p14="http://schemas.microsoft.com/office/powerpoint/2010/main" xmlns="" val="326657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BF4E480B-94D6-46F9-A2B6-B98D311FDC1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xmlns="" id="{07183CDE-91A1-40C3-8E80-66F89E1C2D5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xmlns="" id="{A6756515-F9AA-46BD-8DD2-AA15BA492AC0}"/>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xmlns="" id="{ABA365E2-8B71-408B-9092-0104216AC7AC}"/>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xmlns="" id="{BEDB8D7A-1BF6-4CDB-B93A-7736955F5043}"/>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xmlns="" id="{5AACD774-5167-46C7-8A62-6E2FE4BE94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xmlns="" id="{06E0F2D8-452E-48F9-9912-C47EAEAE18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xmlns="" id="{91FBBF95-430B-427C-A6E8-DB899217FC00}"/>
                </a:ext>
                <a:ext uri="{C183D7F6-B498-43B3-948B-1728B52AA6E4}">
                  <adec:decorative xmlns:adec="http://schemas.microsoft.com/office/drawing/2017/decorative" xmlns="" val="1"/>
                </a:ext>
              </a:extLst>
            </p:cNvPr>
            <p:cNvGrpSpPr>
              <a:grpSpLocks noChangeAspect="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xmlns="" id="{BEE64698-3ED2-4395-B7FC-65248E437E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xmlns="" id="{FE20B1E1-CE09-4C2A-A3FB-DB8026C54E9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xmlns="" id="{0CB2405B-A907-48B3-906A-FB3573C0B282}"/>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xmlns="" id="{6DC8E2D9-6729-4614-8667-C1016D318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xmlns="" id="{9C51935E-4A08-4AE4-8E13-F40CD3C4F1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193F1402-2867-4C4F-A1BA-606198AD76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84514" y="-87086"/>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9887A981-7310-4FDA-96E6-73ECCD6C472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63874"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FED4C940-D8EF-42FB-B65E-81A70494B8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xmlns="" id="{56A1B230-58D0-41AA-8ACD-0AE93078B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96000" y="0"/>
            <a:ext cx="10800000" cy="6858000"/>
            <a:chOff x="2328000" y="0"/>
            <a:chExt cx="2880000" cy="1440000"/>
          </a:xfrm>
        </p:grpSpPr>
        <p:sp>
          <p:nvSpPr>
            <p:cNvPr id="32" name="Rectangle 31">
              <a:extLst>
                <a:ext uri="{FF2B5EF4-FFF2-40B4-BE49-F238E27FC236}">
                  <a16:creationId xmlns:a16="http://schemas.microsoft.com/office/drawing/2014/main" xmlns="" id="{91B32BAF-B8A7-40EA-8C6C-3409A4268B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4AB64E17-54DF-4E9F-BB8F-9619CAE1A1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xmlns="" id="{F7AEDD01-B338-442A-9214-A38E48E3FF2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7048499" y="1714500"/>
            <a:ext cx="6858000" cy="3429000"/>
            <a:chOff x="0" y="0"/>
            <a:chExt cx="2880000" cy="1440000"/>
          </a:xfrm>
        </p:grpSpPr>
        <p:sp>
          <p:nvSpPr>
            <p:cNvPr id="36" name="Rectangle 35">
              <a:extLst>
                <a:ext uri="{FF2B5EF4-FFF2-40B4-BE49-F238E27FC236}">
                  <a16:creationId xmlns:a16="http://schemas.microsoft.com/office/drawing/2014/main" xmlns="" id="{1444701A-B337-4728-803C-208856DCB3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xmlns="" id="{27B1125A-A245-40E7-937C-DB195DADF5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xmlns="" id="{445038F8-360D-46AD-B2F1-47DAB7AA07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5602287" y="268286"/>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E1297267-64FC-46DE-88B8-E76DC4691C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58B4A88D-D0E3-52C9-5F57-9AF556F06241}"/>
              </a:ext>
            </a:extLst>
          </p:cNvPr>
          <p:cNvSpPr>
            <a:spLocks noGrp="1"/>
          </p:cNvSpPr>
          <p:nvPr>
            <p:ph type="title"/>
          </p:nvPr>
        </p:nvSpPr>
        <p:spPr>
          <a:xfrm>
            <a:off x="540000" y="549276"/>
            <a:ext cx="4500561" cy="1372800"/>
          </a:xfrm>
        </p:spPr>
        <p:txBody>
          <a:bodyPr vert="horz" lIns="91440" tIns="45720" rIns="91440" bIns="45720" rtlCol="0" anchor="b">
            <a:normAutofit/>
          </a:bodyPr>
          <a:lstStyle/>
          <a:p>
            <a:r>
              <a:rPr lang="en-US" sz="8800"/>
              <a:t>Analysis</a:t>
            </a:r>
          </a:p>
        </p:txBody>
      </p:sp>
      <p:sp>
        <p:nvSpPr>
          <p:cNvPr id="3" name="Content Placeholder 2">
            <a:extLst>
              <a:ext uri="{FF2B5EF4-FFF2-40B4-BE49-F238E27FC236}">
                <a16:creationId xmlns:a16="http://schemas.microsoft.com/office/drawing/2014/main" xmlns="" id="{93C26F95-2268-5A94-9F6B-BA8D1C4F2B8A}"/>
              </a:ext>
            </a:extLst>
          </p:cNvPr>
          <p:cNvSpPr>
            <a:spLocks noGrp="1"/>
          </p:cNvSpPr>
          <p:nvPr>
            <p:ph idx="1"/>
          </p:nvPr>
        </p:nvSpPr>
        <p:spPr>
          <a:xfrm>
            <a:off x="711718" y="2573687"/>
            <a:ext cx="4500561" cy="1320249"/>
          </a:xfrm>
        </p:spPr>
        <p:txBody>
          <a:bodyPr vert="horz" lIns="91440" tIns="45720" rIns="91440" bIns="45720" rtlCol="0" anchor="t">
            <a:normAutofit/>
          </a:bodyPr>
          <a:lstStyle/>
          <a:p>
            <a:pPr marL="0" indent="0">
              <a:buNone/>
            </a:pPr>
            <a:r>
              <a:rPr lang="en-US" sz="2000" b="1" cap="all" spc="300" dirty="0">
                <a:latin typeface="Times New Roman"/>
                <a:cs typeface="Times New Roman"/>
              </a:rPr>
              <a:t>Activity </a:t>
            </a:r>
            <a:r>
              <a:rPr lang="en-US" sz="2000" b="1" cap="all" spc="300" dirty="0" smtClean="0">
                <a:latin typeface="Times New Roman"/>
                <a:cs typeface="Times New Roman"/>
              </a:rPr>
              <a:t>Diagram</a:t>
            </a:r>
            <a:endParaRPr lang="en-US" sz="2000" cap="all" spc="300" dirty="0">
              <a:latin typeface="Times New Roman"/>
              <a:cs typeface="Times New Roman"/>
            </a:endParaRPr>
          </a:p>
        </p:txBody>
      </p:sp>
      <p:sp>
        <p:nvSpPr>
          <p:cNvPr id="43" name="Freeform: Shape 42">
            <a:extLst>
              <a:ext uri="{FF2B5EF4-FFF2-40B4-BE49-F238E27FC236}">
                <a16:creationId xmlns:a16="http://schemas.microsoft.com/office/drawing/2014/main" xmlns="" id="{D0A09031-1697-4CF1-8372-9D6B798ED9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47424"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 name="Picture 29" descr="C:\Users\DELL\Downloads\Activity.drawio.png"/>
          <p:cNvPicPr/>
          <p:nvPr/>
        </p:nvPicPr>
        <p:blipFill>
          <a:blip r:embed="rId2" cstate="print"/>
          <a:srcRect/>
          <a:stretch>
            <a:fillRect/>
          </a:stretch>
        </p:blipFill>
        <p:spPr bwMode="auto">
          <a:xfrm>
            <a:off x="7021390" y="334107"/>
            <a:ext cx="4241556" cy="5992954"/>
          </a:xfrm>
          <a:prstGeom prst="rect">
            <a:avLst/>
          </a:prstGeom>
          <a:noFill/>
          <a:ln w="9525">
            <a:noFill/>
            <a:miter lim="800000"/>
            <a:headEnd/>
            <a:tailEnd/>
          </a:ln>
        </p:spPr>
      </p:pic>
    </p:spTree>
    <p:extLst>
      <p:ext uri="{BB962C8B-B14F-4D97-AF65-F5344CB8AC3E}">
        <p14:creationId xmlns:p14="http://schemas.microsoft.com/office/powerpoint/2010/main" xmlns="" val="350775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51A4A4-2DBD-9BB2-EACE-9C5CD0C98F1B}"/>
              </a:ext>
            </a:extLst>
          </p:cNvPr>
          <p:cNvSpPr>
            <a:spLocks noGrp="1"/>
          </p:cNvSpPr>
          <p:nvPr>
            <p:ph type="title"/>
          </p:nvPr>
        </p:nvSpPr>
        <p:spPr>
          <a:xfrm>
            <a:off x="540000" y="540000"/>
            <a:ext cx="11101135" cy="938643"/>
          </a:xfrm>
        </p:spPr>
        <p:txBody>
          <a:bodyPr/>
          <a:lstStyle/>
          <a:p>
            <a:r>
              <a:rPr lang="en-GB" dirty="0"/>
              <a:t>Table of Contents</a:t>
            </a:r>
          </a:p>
        </p:txBody>
      </p:sp>
      <p:sp>
        <p:nvSpPr>
          <p:cNvPr id="3" name="Content Placeholder 2">
            <a:extLst>
              <a:ext uri="{FF2B5EF4-FFF2-40B4-BE49-F238E27FC236}">
                <a16:creationId xmlns:a16="http://schemas.microsoft.com/office/drawing/2014/main" xmlns="" id="{DF176133-5E1E-56C9-34FB-D75076CADDDD}"/>
              </a:ext>
            </a:extLst>
          </p:cNvPr>
          <p:cNvSpPr>
            <a:spLocks noGrp="1"/>
          </p:cNvSpPr>
          <p:nvPr>
            <p:ph idx="1"/>
          </p:nvPr>
        </p:nvSpPr>
        <p:spPr>
          <a:xfrm>
            <a:off x="540000" y="1529381"/>
            <a:ext cx="11101136" cy="4779343"/>
          </a:xfrm>
        </p:spPr>
        <p:txBody>
          <a:bodyPr numCol="2">
            <a:normAutofit fontScale="92500" lnSpcReduction="20000"/>
          </a:bodyPr>
          <a:lstStyle/>
          <a:p>
            <a:r>
              <a:rPr lang="en-GB" dirty="0" smtClean="0"/>
              <a:t>Introduction</a:t>
            </a:r>
          </a:p>
          <a:p>
            <a:r>
              <a:rPr lang="en-GB" dirty="0" smtClean="0"/>
              <a:t>Problem Statement</a:t>
            </a:r>
          </a:p>
          <a:p>
            <a:r>
              <a:rPr lang="en-GB" dirty="0" smtClean="0"/>
              <a:t>Objectives</a:t>
            </a:r>
          </a:p>
          <a:p>
            <a:r>
              <a:rPr lang="en-GB" dirty="0" smtClean="0"/>
              <a:t>Scope and Limitation</a:t>
            </a:r>
          </a:p>
          <a:p>
            <a:r>
              <a:rPr lang="en-GB" dirty="0" smtClean="0"/>
              <a:t>Development Methodology</a:t>
            </a:r>
          </a:p>
          <a:p>
            <a:r>
              <a:rPr lang="en-GB" dirty="0" smtClean="0"/>
              <a:t>Background Study and Literature Review</a:t>
            </a:r>
          </a:p>
          <a:p>
            <a:r>
              <a:rPr lang="en-GB" dirty="0" smtClean="0"/>
              <a:t>Related Works</a:t>
            </a:r>
          </a:p>
          <a:p>
            <a:r>
              <a:rPr lang="en-GB" dirty="0" smtClean="0"/>
              <a:t>System Analysis</a:t>
            </a:r>
          </a:p>
          <a:p>
            <a:r>
              <a:rPr lang="en-GB" dirty="0" smtClean="0"/>
              <a:t>Feasibility Analysis</a:t>
            </a:r>
          </a:p>
          <a:p>
            <a:r>
              <a:rPr lang="en-GB" dirty="0" smtClean="0"/>
              <a:t>Analysis</a:t>
            </a:r>
          </a:p>
          <a:p>
            <a:r>
              <a:rPr lang="en-GB" dirty="0" smtClean="0"/>
              <a:t>System Design</a:t>
            </a:r>
          </a:p>
          <a:p>
            <a:r>
              <a:rPr lang="en-GB" dirty="0" smtClean="0"/>
              <a:t>Algorithm Details</a:t>
            </a:r>
          </a:p>
          <a:p>
            <a:r>
              <a:rPr lang="en-GB" dirty="0" smtClean="0"/>
              <a:t>Implementation</a:t>
            </a:r>
          </a:p>
          <a:p>
            <a:r>
              <a:rPr lang="en-GB" dirty="0" smtClean="0"/>
              <a:t>Testing</a:t>
            </a:r>
          </a:p>
          <a:p>
            <a:r>
              <a:rPr lang="en-GB" dirty="0" smtClean="0"/>
              <a:t>Result Analysis</a:t>
            </a:r>
          </a:p>
          <a:p>
            <a:r>
              <a:rPr lang="en-GB" dirty="0" smtClean="0"/>
              <a:t>Conclusion </a:t>
            </a:r>
          </a:p>
          <a:p>
            <a:r>
              <a:rPr lang="en-GB" dirty="0" smtClean="0"/>
              <a:t>Future Recommendations</a:t>
            </a:r>
          </a:p>
          <a:p>
            <a:r>
              <a:rPr lang="en-GB" dirty="0" smtClean="0"/>
              <a:t>References</a:t>
            </a:r>
          </a:p>
          <a:p>
            <a:r>
              <a:rPr lang="en-GB" dirty="0" smtClean="0"/>
              <a:t>Appendices</a:t>
            </a:r>
          </a:p>
          <a:p>
            <a:endParaRPr lang="en-GB" dirty="0" smtClean="0"/>
          </a:p>
          <a:p>
            <a:endParaRPr lang="en-GB" dirty="0" smtClean="0"/>
          </a:p>
          <a:p>
            <a:endParaRPr lang="en-GB" dirty="0" smtClean="0"/>
          </a:p>
          <a:p>
            <a:endParaRPr lang="en-GB" dirty="0" smtClean="0"/>
          </a:p>
          <a:p>
            <a:pPr>
              <a:buNone/>
            </a:pPr>
            <a:endParaRPr lang="en-GB" dirty="0"/>
          </a:p>
        </p:txBody>
      </p:sp>
    </p:spTree>
    <p:extLst>
      <p:ext uri="{BB962C8B-B14F-4D97-AF65-F5344CB8AC3E}">
        <p14:creationId xmlns:p14="http://schemas.microsoft.com/office/powerpoint/2010/main" xmlns="" val="274705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DA17A7-6F9C-5EB4-49BF-08DD158757C6}"/>
              </a:ext>
            </a:extLst>
          </p:cNvPr>
          <p:cNvSpPr>
            <a:spLocks noGrp="1"/>
          </p:cNvSpPr>
          <p:nvPr>
            <p:ph type="title"/>
          </p:nvPr>
        </p:nvSpPr>
        <p:spPr/>
        <p:txBody>
          <a:bodyPr/>
          <a:lstStyle/>
          <a:p>
            <a:r>
              <a:rPr lang="en-GB" dirty="0"/>
              <a:t>System design</a:t>
            </a:r>
          </a:p>
        </p:txBody>
      </p:sp>
      <p:sp>
        <p:nvSpPr>
          <p:cNvPr id="3" name="Content Placeholder 2">
            <a:extLst>
              <a:ext uri="{FF2B5EF4-FFF2-40B4-BE49-F238E27FC236}">
                <a16:creationId xmlns:a16="http://schemas.microsoft.com/office/drawing/2014/main" xmlns="" id="{3722CC01-1AF4-F186-9EE6-8F274FF57202}"/>
              </a:ext>
            </a:extLst>
          </p:cNvPr>
          <p:cNvSpPr>
            <a:spLocks noGrp="1"/>
          </p:cNvSpPr>
          <p:nvPr>
            <p:ph idx="1"/>
          </p:nvPr>
        </p:nvSpPr>
        <p:spPr>
          <a:xfrm>
            <a:off x="540000" y="1895676"/>
            <a:ext cx="11101136" cy="4413048"/>
          </a:xfrm>
        </p:spPr>
        <p:txBody>
          <a:bodyPr vert="horz" lIns="91440" tIns="45720" rIns="91440" bIns="45720" rtlCol="0" anchor="t">
            <a:normAutofit/>
          </a:bodyPr>
          <a:lstStyle/>
          <a:p>
            <a:pPr marL="269875" indent="-269875">
              <a:buNone/>
            </a:pPr>
            <a:r>
              <a:rPr lang="en-GB" b="1" dirty="0">
                <a:latin typeface="Times New Roman"/>
                <a:cs typeface="Times New Roman"/>
              </a:rPr>
              <a:t>System Design</a:t>
            </a:r>
            <a:endParaRPr lang="en-US" dirty="0"/>
          </a:p>
          <a:p>
            <a:pPr marL="0" indent="0" algn="just">
              <a:buNone/>
            </a:pPr>
            <a:r>
              <a:rPr lang="en-GB" dirty="0">
                <a:latin typeface="Times New Roman"/>
                <a:ea typeface="+mn-lt"/>
                <a:cs typeface="+mn-lt"/>
              </a:rPr>
              <a:t>System design is an essential step in software development that requires significant effort and cost. To minimize errors and reduce costs, a prototyping model is often used to test software. The goal of system design is to plan and implement a practical solution to a problem, accomplished through two phases: logical design and physical design.            </a:t>
            </a:r>
            <a:endParaRPr lang="en-GB" dirty="0">
              <a:latin typeface="Times New Roman"/>
              <a:cs typeface="Times New Roman"/>
            </a:endParaRPr>
          </a:p>
          <a:p>
            <a:pPr marL="269875" indent="-269875"/>
            <a:endParaRPr lang="en-GB" dirty="0">
              <a:latin typeface="Times New Roman"/>
              <a:cs typeface="Times New Roman"/>
            </a:endParaRPr>
          </a:p>
        </p:txBody>
      </p:sp>
    </p:spTree>
    <p:extLst>
      <p:ext uri="{BB962C8B-B14F-4D97-AF65-F5344CB8AC3E}">
        <p14:creationId xmlns:p14="http://schemas.microsoft.com/office/powerpoint/2010/main" xmlns="" val="269305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CDA18-43F2-5556-D72F-FEEB4198ADE3}"/>
              </a:ext>
            </a:extLst>
          </p:cNvPr>
          <p:cNvSpPr>
            <a:spLocks noGrp="1"/>
          </p:cNvSpPr>
          <p:nvPr>
            <p:ph type="title"/>
          </p:nvPr>
        </p:nvSpPr>
        <p:spPr/>
        <p:txBody>
          <a:bodyPr>
            <a:normAutofit/>
          </a:bodyPr>
          <a:lstStyle/>
          <a:p>
            <a:r>
              <a:rPr lang="en-GB" dirty="0">
                <a:ea typeface="+mj-lt"/>
                <a:cs typeface="+mj-lt"/>
              </a:rPr>
              <a:t> Algorithm Details</a:t>
            </a:r>
            <a:endParaRPr lang="en-US" dirty="0"/>
          </a:p>
        </p:txBody>
      </p:sp>
      <p:sp>
        <p:nvSpPr>
          <p:cNvPr id="3" name="Content Placeholder 2">
            <a:extLst>
              <a:ext uri="{FF2B5EF4-FFF2-40B4-BE49-F238E27FC236}">
                <a16:creationId xmlns:a16="http://schemas.microsoft.com/office/drawing/2014/main" xmlns="" id="{F8F65E7C-F33F-360B-40C6-60CB12A210E1}"/>
              </a:ext>
            </a:extLst>
          </p:cNvPr>
          <p:cNvSpPr>
            <a:spLocks noGrp="1"/>
          </p:cNvSpPr>
          <p:nvPr>
            <p:ph idx="1"/>
          </p:nvPr>
        </p:nvSpPr>
        <p:spPr>
          <a:xfrm>
            <a:off x="540000" y="1455648"/>
            <a:ext cx="11101136" cy="4853076"/>
          </a:xfrm>
        </p:spPr>
        <p:txBody>
          <a:bodyPr vert="horz" lIns="91440" tIns="45720" rIns="91440" bIns="45720" rtlCol="0" anchor="t">
            <a:noAutofit/>
          </a:bodyPr>
          <a:lstStyle/>
          <a:p>
            <a:pPr marL="0" indent="0">
              <a:buNone/>
            </a:pPr>
            <a:r>
              <a:rPr lang="en-GB" dirty="0">
                <a:latin typeface="Times New Roman"/>
                <a:cs typeface="Times New Roman"/>
              </a:rPr>
              <a:t>The project uses Content Based Filtering algorithm to recommend similar movies based on the search content of the user. Content-based filtering uses item gestures to recommend other items similar to what the user likes, based on their previous actions or explicit feedback.</a:t>
            </a:r>
            <a:endParaRPr lang="en-GB" dirty="0"/>
          </a:p>
          <a:p>
            <a:pPr marL="269875" indent="-269875" algn="just">
              <a:buNone/>
            </a:pPr>
            <a:r>
              <a:rPr lang="en-GB" dirty="0">
                <a:latin typeface="Times New Roman"/>
                <a:cs typeface="Times New Roman"/>
              </a:rPr>
              <a:t>Content-based filtering algorithm for movie recommendation system:</a:t>
            </a:r>
            <a:endParaRPr lang="en-GB" dirty="0"/>
          </a:p>
          <a:p>
            <a:pPr marL="269875" indent="-269875" algn="just"/>
            <a:r>
              <a:rPr lang="en-GB" b="1" dirty="0">
                <a:latin typeface="Times New Roman"/>
                <a:cs typeface="Times New Roman"/>
              </a:rPr>
              <a:t>Step 1:</a:t>
            </a:r>
            <a:r>
              <a:rPr lang="en-GB" dirty="0">
                <a:latin typeface="Times New Roman"/>
                <a:cs typeface="Times New Roman"/>
              </a:rPr>
              <a:t> Get user's watched history and movie preferences.</a:t>
            </a:r>
            <a:endParaRPr lang="en-GB" dirty="0"/>
          </a:p>
          <a:p>
            <a:pPr marL="269875" indent="-269875" algn="just"/>
            <a:r>
              <a:rPr lang="en-GB" b="1" dirty="0">
                <a:latin typeface="Times New Roman"/>
                <a:cs typeface="Times New Roman"/>
              </a:rPr>
              <a:t>Step 2:</a:t>
            </a:r>
            <a:r>
              <a:rPr lang="en-GB" dirty="0">
                <a:latin typeface="Times New Roman"/>
                <a:cs typeface="Times New Roman"/>
              </a:rPr>
              <a:t> </a:t>
            </a:r>
            <a:r>
              <a:rPr lang="en-GB" dirty="0" err="1">
                <a:latin typeface="Times New Roman"/>
                <a:cs typeface="Times New Roman"/>
              </a:rPr>
              <a:t>Preprocess</a:t>
            </a:r>
            <a:r>
              <a:rPr lang="en-GB" dirty="0">
                <a:latin typeface="Times New Roman"/>
                <a:cs typeface="Times New Roman"/>
              </a:rPr>
              <a:t> the movie data by extracting relevant features (such as genre, actors, director, year of release, etc.).</a:t>
            </a:r>
            <a:endParaRPr lang="en-GB" dirty="0"/>
          </a:p>
          <a:p>
            <a:pPr marL="269875" indent="-269875" algn="just"/>
            <a:r>
              <a:rPr lang="en-GB" b="1" dirty="0">
                <a:latin typeface="Times New Roman"/>
                <a:cs typeface="Times New Roman"/>
              </a:rPr>
              <a:t>Step 3:</a:t>
            </a:r>
            <a:r>
              <a:rPr lang="en-GB" dirty="0">
                <a:latin typeface="Times New Roman"/>
                <a:cs typeface="Times New Roman"/>
              </a:rPr>
              <a:t> Calculate the similarity score between each movie and the user's preferences based on the extracted features.</a:t>
            </a:r>
            <a:endParaRPr lang="en-GB" dirty="0"/>
          </a:p>
          <a:p>
            <a:pPr marL="269875" indent="-269875" algn="just"/>
            <a:r>
              <a:rPr lang="en-GB" b="1" dirty="0">
                <a:latin typeface="Times New Roman"/>
                <a:cs typeface="Times New Roman"/>
              </a:rPr>
              <a:t>Step 4:</a:t>
            </a:r>
            <a:r>
              <a:rPr lang="en-GB" dirty="0">
                <a:latin typeface="Times New Roman"/>
                <a:cs typeface="Times New Roman"/>
              </a:rPr>
              <a:t> Sort the movies in descending order of their similarity score with the user's preferences.</a:t>
            </a:r>
            <a:endParaRPr lang="en-GB" dirty="0"/>
          </a:p>
          <a:p>
            <a:pPr marL="269875" indent="-269875" algn="just"/>
            <a:r>
              <a:rPr lang="en-GB" b="1" dirty="0">
                <a:latin typeface="Times New Roman"/>
                <a:cs typeface="Times New Roman"/>
              </a:rPr>
              <a:t>Step 5:</a:t>
            </a:r>
            <a:r>
              <a:rPr lang="en-GB" dirty="0">
                <a:latin typeface="Times New Roman"/>
                <a:cs typeface="Times New Roman"/>
              </a:rPr>
              <a:t> Recommend the top N movies to the user.</a:t>
            </a:r>
            <a:endParaRPr lang="en-GB" dirty="0"/>
          </a:p>
          <a:p>
            <a:pPr marL="269875" indent="-269875"/>
            <a:endParaRPr lang="en-GB" dirty="0"/>
          </a:p>
        </p:txBody>
      </p:sp>
    </p:spTree>
    <p:extLst>
      <p:ext uri="{BB962C8B-B14F-4D97-AF65-F5344CB8AC3E}">
        <p14:creationId xmlns:p14="http://schemas.microsoft.com/office/powerpoint/2010/main" xmlns="" val="1370565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CDA18-43F2-5556-D72F-FEEB4198ADE3}"/>
              </a:ext>
            </a:extLst>
          </p:cNvPr>
          <p:cNvSpPr>
            <a:spLocks noGrp="1"/>
          </p:cNvSpPr>
          <p:nvPr>
            <p:ph type="title"/>
          </p:nvPr>
        </p:nvSpPr>
        <p:spPr>
          <a:xfrm>
            <a:off x="518746" y="540000"/>
            <a:ext cx="11122389" cy="937108"/>
          </a:xfrm>
        </p:spPr>
        <p:txBody>
          <a:bodyPr>
            <a:normAutofit/>
          </a:bodyPr>
          <a:lstStyle/>
          <a:p>
            <a:r>
              <a:rPr lang="en-GB" dirty="0">
                <a:ea typeface="+mj-lt"/>
                <a:cs typeface="+mj-lt"/>
              </a:rPr>
              <a:t> Algorithm Details</a:t>
            </a:r>
            <a:endParaRPr lang="en-US" dirty="0"/>
          </a:p>
        </p:txBody>
      </p:sp>
      <p:sp>
        <p:nvSpPr>
          <p:cNvPr id="3" name="Content Placeholder 2">
            <a:extLst>
              <a:ext uri="{FF2B5EF4-FFF2-40B4-BE49-F238E27FC236}">
                <a16:creationId xmlns:a16="http://schemas.microsoft.com/office/drawing/2014/main" xmlns="" id="{F8F65E7C-F33F-360B-40C6-60CB12A210E1}"/>
              </a:ext>
            </a:extLst>
          </p:cNvPr>
          <p:cNvSpPr>
            <a:spLocks noGrp="1"/>
          </p:cNvSpPr>
          <p:nvPr>
            <p:ph idx="1"/>
          </p:nvPr>
        </p:nvSpPr>
        <p:spPr>
          <a:xfrm>
            <a:off x="540000" y="1661746"/>
            <a:ext cx="11101136" cy="4246685"/>
          </a:xfrm>
        </p:spPr>
        <p:txBody>
          <a:bodyPr vert="horz" lIns="91440" tIns="45720" rIns="91440" bIns="45720" rtlCol="0" anchor="t">
            <a:noAutofit/>
          </a:bodyPr>
          <a:lstStyle/>
          <a:p>
            <a:pPr algn="just">
              <a:buNone/>
            </a:pPr>
            <a:r>
              <a:rPr lang="en-US" dirty="0" smtClean="0"/>
              <a:t>	Content-based </a:t>
            </a:r>
            <a:r>
              <a:rPr lang="en-US" dirty="0" smtClean="0"/>
              <a:t>filtering uses cosine similarity measure to recommend similar movies to the user. This algorithm calculates a similarity score between the attributes of the items in the system and the user's preferences. This score is computed using cosine similarity, which measures the similarity between two vectors. The algorithm compares the attributes of the items and the user's preferences by calculating the cosine similarity score between them. This score ranges from -1 to 1, where 1 means the items and user preferences are identical, 0 means they are completely different, and -1 means they are completely dissimilar. The algorithm then generates recommendations based on the top-ranked items that are most similar to the user's preferences</a:t>
            </a:r>
            <a:r>
              <a:rPr lang="en-US" dirty="0" smtClean="0"/>
              <a:t>.</a:t>
            </a:r>
            <a:r>
              <a:rPr lang="en-US" dirty="0" smtClean="0"/>
              <a:t> </a:t>
            </a:r>
            <a:endParaRPr lang="en-US" dirty="0" smtClean="0"/>
          </a:p>
          <a:p>
            <a:pPr algn="just">
              <a:buNone/>
            </a:pPr>
            <a:endParaRPr lang="en-US" dirty="0" smtClean="0"/>
          </a:p>
          <a:p>
            <a:pPr marL="269875" indent="-269875" algn="just">
              <a:buNone/>
            </a:pPr>
            <a:endParaRPr lang="en-GB" dirty="0"/>
          </a:p>
        </p:txBody>
      </p:sp>
    </p:spTree>
    <p:extLst>
      <p:ext uri="{BB962C8B-B14F-4D97-AF65-F5344CB8AC3E}">
        <p14:creationId xmlns:p14="http://schemas.microsoft.com/office/powerpoint/2010/main" xmlns="" val="137056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CDA18-43F2-5556-D72F-FEEB4198ADE3}"/>
              </a:ext>
            </a:extLst>
          </p:cNvPr>
          <p:cNvSpPr>
            <a:spLocks noGrp="1"/>
          </p:cNvSpPr>
          <p:nvPr>
            <p:ph type="title"/>
          </p:nvPr>
        </p:nvSpPr>
        <p:spPr>
          <a:xfrm>
            <a:off x="518746" y="540000"/>
            <a:ext cx="11122389" cy="937108"/>
          </a:xfrm>
        </p:spPr>
        <p:txBody>
          <a:bodyPr>
            <a:normAutofit/>
          </a:bodyPr>
          <a:lstStyle/>
          <a:p>
            <a:r>
              <a:rPr lang="en-GB" dirty="0">
                <a:ea typeface="+mj-lt"/>
                <a:cs typeface="+mj-lt"/>
              </a:rPr>
              <a:t> Algorithm Details</a:t>
            </a:r>
            <a:endParaRPr lang="en-US" dirty="0"/>
          </a:p>
        </p:txBody>
      </p:sp>
      <p:sp>
        <p:nvSpPr>
          <p:cNvPr id="3" name="Content Placeholder 2">
            <a:extLst>
              <a:ext uri="{FF2B5EF4-FFF2-40B4-BE49-F238E27FC236}">
                <a16:creationId xmlns:a16="http://schemas.microsoft.com/office/drawing/2014/main" xmlns="" id="{F8F65E7C-F33F-360B-40C6-60CB12A210E1}"/>
              </a:ext>
            </a:extLst>
          </p:cNvPr>
          <p:cNvSpPr>
            <a:spLocks noGrp="1"/>
          </p:cNvSpPr>
          <p:nvPr>
            <p:ph idx="1"/>
          </p:nvPr>
        </p:nvSpPr>
        <p:spPr>
          <a:xfrm>
            <a:off x="540000" y="1455648"/>
            <a:ext cx="11101136" cy="4853076"/>
          </a:xfrm>
        </p:spPr>
        <p:txBody>
          <a:bodyPr vert="horz" lIns="91440" tIns="45720" rIns="91440" bIns="45720" rtlCol="0" anchor="t">
            <a:noAutofit/>
          </a:bodyPr>
          <a:lstStyle/>
          <a:p>
            <a:pPr algn="just">
              <a:buNone/>
            </a:pPr>
            <a:endParaRPr lang="en-US" dirty="0" smtClean="0"/>
          </a:p>
          <a:p>
            <a:pPr algn="just"/>
            <a:endParaRPr lang="en-US" dirty="0" smtClean="0"/>
          </a:p>
          <a:p>
            <a:pPr algn="just"/>
            <a:endParaRPr lang="en-US" dirty="0" smtClean="0"/>
          </a:p>
          <a:p>
            <a:pPr algn="just"/>
            <a:endParaRPr lang="en-US" dirty="0" smtClean="0"/>
          </a:p>
          <a:p>
            <a:pPr algn="just"/>
            <a:r>
              <a:rPr lang="en-US" dirty="0" smtClean="0"/>
              <a:t>In </a:t>
            </a:r>
            <a:r>
              <a:rPr lang="en-US" dirty="0" smtClean="0"/>
              <a:t>information retrieval, a scoring heuristic is often used to represent the utility function u(c, s) based on vectors ⃗c and ⃗s, which can be measured using a cosine similarity measure. The number of keywords in the system is represented by K. By using cosine similarity or a similar measure, a recommender system can assign higher utility u(c, s) to articles with more heavily weighted bioinformatics terms in ⃗s and lower utility to articles with less heavily weighted bioinformatics terms.</a:t>
            </a:r>
          </a:p>
          <a:p>
            <a:pPr marL="269875" indent="-269875" algn="just"/>
            <a:endParaRPr lang="en-GB" dirty="0"/>
          </a:p>
        </p:txBody>
      </p:sp>
      <p:pic>
        <p:nvPicPr>
          <p:cNvPr id="4" name="Picture 3"/>
          <p:cNvPicPr/>
          <p:nvPr/>
        </p:nvPicPr>
        <p:blipFill>
          <a:blip r:embed="rId2" cstate="print"/>
          <a:srcRect/>
          <a:stretch>
            <a:fillRect/>
          </a:stretch>
        </p:blipFill>
        <p:spPr bwMode="auto">
          <a:xfrm>
            <a:off x="3165230" y="1798490"/>
            <a:ext cx="3789485" cy="1322779"/>
          </a:xfrm>
          <a:prstGeom prst="rect">
            <a:avLst/>
          </a:prstGeom>
          <a:noFill/>
        </p:spPr>
      </p:pic>
    </p:spTree>
    <p:extLst>
      <p:ext uri="{BB962C8B-B14F-4D97-AF65-F5344CB8AC3E}">
        <p14:creationId xmlns:p14="http://schemas.microsoft.com/office/powerpoint/2010/main" xmlns="" val="137056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540000"/>
            <a:ext cx="10248162" cy="1165708"/>
          </a:xfrm>
        </p:spPr>
        <p:txBody>
          <a:bodyPr/>
          <a:lstStyle/>
          <a:p>
            <a:r>
              <a:rPr lang="en-US" dirty="0" smtClean="0"/>
              <a:t>Implementation</a:t>
            </a:r>
            <a:endParaRPr lang="en-US" dirty="0"/>
          </a:p>
        </p:txBody>
      </p:sp>
      <p:sp>
        <p:nvSpPr>
          <p:cNvPr id="3" name="Content Placeholder 2"/>
          <p:cNvSpPr>
            <a:spLocks noGrp="1"/>
          </p:cNvSpPr>
          <p:nvPr>
            <p:ph idx="1"/>
          </p:nvPr>
        </p:nvSpPr>
        <p:spPr>
          <a:xfrm>
            <a:off x="540000" y="1723293"/>
            <a:ext cx="11101136" cy="4585432"/>
          </a:xfrm>
        </p:spPr>
        <p:txBody>
          <a:bodyPr>
            <a:normAutofit/>
          </a:bodyPr>
          <a:lstStyle/>
          <a:p>
            <a:pPr algn="just">
              <a:buNone/>
            </a:pPr>
            <a:r>
              <a:rPr lang="en-US" dirty="0" smtClean="0"/>
              <a:t>The </a:t>
            </a:r>
            <a:r>
              <a:rPr lang="en-US" dirty="0" smtClean="0"/>
              <a:t>tools and technologies used to implement this project </a:t>
            </a:r>
            <a:r>
              <a:rPr lang="en-US" dirty="0" smtClean="0"/>
              <a:t>are:</a:t>
            </a:r>
          </a:p>
          <a:p>
            <a:pPr algn="just">
              <a:buNone/>
            </a:pPr>
            <a:r>
              <a:rPr lang="en-US" b="1" dirty="0" smtClean="0"/>
              <a:t>Tools Used</a:t>
            </a:r>
          </a:p>
          <a:p>
            <a:pPr algn="just"/>
            <a:r>
              <a:rPr lang="en-US" dirty="0" smtClean="0"/>
              <a:t>CASE tools: Visual Studio Code, draw.io, </a:t>
            </a:r>
            <a:r>
              <a:rPr lang="en-US" dirty="0" err="1" smtClean="0"/>
              <a:t>Git</a:t>
            </a:r>
            <a:r>
              <a:rPr lang="en-US" dirty="0" smtClean="0"/>
              <a:t>, </a:t>
            </a:r>
            <a:r>
              <a:rPr lang="en-US" dirty="0" err="1" smtClean="0"/>
              <a:t>GitHub</a:t>
            </a:r>
            <a:endParaRPr lang="en-US" dirty="0" smtClean="0"/>
          </a:p>
          <a:p>
            <a:pPr algn="just"/>
            <a:r>
              <a:rPr lang="en-US" dirty="0" smtClean="0"/>
              <a:t>Programming </a:t>
            </a:r>
            <a:r>
              <a:rPr lang="en-US" dirty="0" smtClean="0"/>
              <a:t>Languages: HTML, CSS, Bootstrap, JavaScript, Python, </a:t>
            </a:r>
            <a:r>
              <a:rPr lang="en-US" dirty="0" err="1" smtClean="0"/>
              <a:t>Django</a:t>
            </a:r>
            <a:endParaRPr lang="en-US" dirty="0" smtClean="0"/>
          </a:p>
          <a:p>
            <a:pPr algn="just"/>
            <a:r>
              <a:rPr lang="en-US" dirty="0" smtClean="0"/>
              <a:t>Database </a:t>
            </a:r>
            <a:r>
              <a:rPr lang="en-US" dirty="0" smtClean="0"/>
              <a:t>Platforms: </a:t>
            </a:r>
            <a:r>
              <a:rPr lang="en-US" dirty="0" err="1" smtClean="0"/>
              <a:t>SQLite</a:t>
            </a:r>
            <a:r>
              <a:rPr lang="en-US" dirty="0" smtClean="0"/>
              <a:t>, </a:t>
            </a:r>
            <a:r>
              <a:rPr lang="en-US" dirty="0" smtClean="0"/>
              <a:t>API</a:t>
            </a:r>
            <a:endParaRPr lang="en-US"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540000"/>
            <a:ext cx="10248162" cy="1165708"/>
          </a:xfrm>
        </p:spPr>
        <p:txBody>
          <a:bodyPr/>
          <a:lstStyle/>
          <a:p>
            <a:r>
              <a:rPr lang="en-US" dirty="0" smtClean="0"/>
              <a:t>Implementation</a:t>
            </a:r>
            <a:endParaRPr lang="en-US" dirty="0"/>
          </a:p>
        </p:txBody>
      </p:sp>
      <p:sp>
        <p:nvSpPr>
          <p:cNvPr id="3" name="Content Placeholder 2"/>
          <p:cNvSpPr>
            <a:spLocks noGrp="1"/>
          </p:cNvSpPr>
          <p:nvPr>
            <p:ph idx="1"/>
          </p:nvPr>
        </p:nvSpPr>
        <p:spPr>
          <a:xfrm>
            <a:off x="540000" y="1723293"/>
            <a:ext cx="11101136" cy="4585432"/>
          </a:xfrm>
        </p:spPr>
        <p:txBody>
          <a:bodyPr>
            <a:normAutofit/>
          </a:bodyPr>
          <a:lstStyle/>
          <a:p>
            <a:pPr algn="just">
              <a:buNone/>
            </a:pPr>
            <a:r>
              <a:rPr lang="en-US" b="1" dirty="0" smtClean="0"/>
              <a:t>	Data collection</a:t>
            </a:r>
          </a:p>
          <a:p>
            <a:pPr algn="just">
              <a:buNone/>
            </a:pPr>
            <a:r>
              <a:rPr lang="en-US" dirty="0" smtClean="0"/>
              <a:t>	For </a:t>
            </a:r>
            <a:r>
              <a:rPr lang="en-US" dirty="0" smtClean="0"/>
              <a:t>this particular project, the data is not the primary focus, and it has been sourced from kaggle.com to train and test the system. The data has been extracted from two CSV dataset files, namely, tmdb_5000_credits.csv and tmdb_5000_movies.csv, which contain a total of 4806 data points. These files have been pre-processed and combined to form a final dataset file named "finaldataset.csv" that will be used for our recommendation </a:t>
            </a:r>
            <a:r>
              <a:rPr lang="en-US" dirty="0" smtClean="0"/>
              <a:t>system.</a:t>
            </a:r>
            <a:endParaRPr lang="en-US" b="1"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540000"/>
            <a:ext cx="10248162" cy="1165708"/>
          </a:xfrm>
        </p:spPr>
        <p:txBody>
          <a:bodyPr/>
          <a:lstStyle/>
          <a:p>
            <a:r>
              <a:rPr lang="en-US" dirty="0" smtClean="0"/>
              <a:t>Implementation</a:t>
            </a:r>
            <a:endParaRPr lang="en-US" dirty="0"/>
          </a:p>
        </p:txBody>
      </p:sp>
      <p:sp>
        <p:nvSpPr>
          <p:cNvPr id="3" name="Content Placeholder 2"/>
          <p:cNvSpPr>
            <a:spLocks noGrp="1"/>
          </p:cNvSpPr>
          <p:nvPr>
            <p:ph idx="1"/>
          </p:nvPr>
        </p:nvSpPr>
        <p:spPr>
          <a:xfrm>
            <a:off x="540000" y="1485900"/>
            <a:ext cx="11232900" cy="5046785"/>
          </a:xfrm>
        </p:spPr>
        <p:txBody>
          <a:bodyPr>
            <a:normAutofit fontScale="92500" lnSpcReduction="10000"/>
          </a:bodyPr>
          <a:lstStyle/>
          <a:p>
            <a:pPr algn="just">
              <a:buNone/>
            </a:pPr>
            <a:r>
              <a:rPr lang="en-US" b="1" dirty="0" smtClean="0"/>
              <a:t>Implementation of modules</a:t>
            </a:r>
          </a:p>
          <a:p>
            <a:pPr lvl="0" algn="just"/>
            <a:r>
              <a:rPr lang="en-US" b="1" dirty="0" smtClean="0"/>
              <a:t>Accounts: </a:t>
            </a:r>
            <a:r>
              <a:rPr lang="en-US" dirty="0" smtClean="0"/>
              <a:t>It consists of attributes: user name, first name, last name, e-mail and password. It consists of register method which allows a user to register a user and login method that allows a registered user to login to the system.</a:t>
            </a:r>
          </a:p>
          <a:p>
            <a:pPr lvl="0" algn="just"/>
            <a:r>
              <a:rPr lang="en-US" b="1" dirty="0" smtClean="0"/>
              <a:t>Search Data: </a:t>
            </a:r>
            <a:r>
              <a:rPr lang="en-US" dirty="0" smtClean="0"/>
              <a:t>It allows a user to input a movie name and search the movie details as well as recommends other similar movies to the user. </a:t>
            </a:r>
          </a:p>
          <a:p>
            <a:pPr lvl="0" algn="just"/>
            <a:r>
              <a:rPr lang="en-US" b="1" dirty="0" smtClean="0"/>
              <a:t>Movie class: </a:t>
            </a:r>
            <a:r>
              <a:rPr lang="en-US" dirty="0" smtClean="0"/>
              <a:t>It consists of attributes like movie title, released date, director, duration, cast, genre, rate, origin language, trailer, description. It consists of methods: index, search, details, </a:t>
            </a:r>
            <a:r>
              <a:rPr lang="en-US" dirty="0" err="1" smtClean="0"/>
              <a:t>fetch_poster</a:t>
            </a:r>
            <a:r>
              <a:rPr lang="en-US" dirty="0" smtClean="0"/>
              <a:t>, </a:t>
            </a:r>
            <a:r>
              <a:rPr lang="en-US" dirty="0" err="1" smtClean="0"/>
              <a:t>fetch_trailer</a:t>
            </a:r>
            <a:r>
              <a:rPr lang="en-US" dirty="0" smtClean="0"/>
              <a:t> and recommendation. </a:t>
            </a:r>
            <a:endParaRPr lang="en-US" dirty="0" smtClean="0"/>
          </a:p>
          <a:p>
            <a:pPr lvl="1"/>
            <a:r>
              <a:rPr lang="en-US" b="1" dirty="0" smtClean="0"/>
              <a:t>Index method</a:t>
            </a:r>
            <a:endParaRPr lang="en-US" dirty="0" smtClean="0"/>
          </a:p>
          <a:p>
            <a:pPr lvl="1"/>
            <a:r>
              <a:rPr lang="en-US" b="1" dirty="0" smtClean="0"/>
              <a:t>Search</a:t>
            </a:r>
            <a:r>
              <a:rPr lang="en-US" dirty="0" smtClean="0"/>
              <a:t> </a:t>
            </a:r>
            <a:r>
              <a:rPr lang="en-US" b="1" dirty="0" smtClean="0"/>
              <a:t>method</a:t>
            </a:r>
            <a:endParaRPr lang="en-US" dirty="0" smtClean="0"/>
          </a:p>
          <a:p>
            <a:pPr lvl="1"/>
            <a:r>
              <a:rPr lang="en-US" b="1" dirty="0" smtClean="0"/>
              <a:t>Details method</a:t>
            </a:r>
            <a:endParaRPr lang="en-US" dirty="0" smtClean="0"/>
          </a:p>
          <a:p>
            <a:pPr lvl="1"/>
            <a:r>
              <a:rPr lang="en-US" b="1" dirty="0" smtClean="0"/>
              <a:t>Recommendation method</a:t>
            </a:r>
            <a:endParaRPr lang="en-US" dirty="0" smtClean="0"/>
          </a:p>
          <a:p>
            <a:pPr lvl="1"/>
            <a:r>
              <a:rPr lang="en-US" b="1" dirty="0" err="1" smtClean="0"/>
              <a:t>Fetch_poster</a:t>
            </a:r>
            <a:r>
              <a:rPr lang="en-US" b="1" dirty="0" smtClean="0"/>
              <a:t> method</a:t>
            </a:r>
            <a:endParaRPr lang="en-US" dirty="0" smtClean="0"/>
          </a:p>
          <a:p>
            <a:pPr lvl="1"/>
            <a:r>
              <a:rPr lang="en-US" b="1" dirty="0" err="1" smtClean="0"/>
              <a:t>Fetch_trailer</a:t>
            </a:r>
            <a:r>
              <a:rPr lang="en-US" b="1" dirty="0" smtClean="0"/>
              <a:t> </a:t>
            </a:r>
            <a:r>
              <a:rPr lang="en-US" b="1" dirty="0" smtClean="0"/>
              <a:t>method</a:t>
            </a:r>
            <a:endParaRPr lang="en-US" dirty="0" smtClean="0"/>
          </a:p>
          <a:p>
            <a:pPr algn="just">
              <a:buNone/>
            </a:pPr>
            <a:endParaRPr lang="en-US" b="1"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540000"/>
            <a:ext cx="10248162" cy="1165708"/>
          </a:xfrm>
        </p:spPr>
        <p:txBody>
          <a:bodyPr/>
          <a:lstStyle/>
          <a:p>
            <a:r>
              <a:rPr lang="en-US" dirty="0" smtClean="0"/>
              <a:t>Testing</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26823" y="1830217"/>
            <a:ext cx="4241893" cy="425383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739054" y="1844310"/>
            <a:ext cx="3604846" cy="316730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8399218" y="1829287"/>
            <a:ext cx="3268174" cy="288131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485739" y="1860672"/>
            <a:ext cx="5264429" cy="4345311"/>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5872918" y="1849560"/>
            <a:ext cx="5997431" cy="345220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3112948" y="1851880"/>
            <a:ext cx="5617814" cy="424228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AF213B-B781-095D-DFFC-46DA55D90D60}"/>
              </a:ext>
            </a:extLst>
          </p:cNvPr>
          <p:cNvSpPr>
            <a:spLocks noGrp="1"/>
          </p:cNvSpPr>
          <p:nvPr>
            <p:ph type="title"/>
          </p:nvPr>
        </p:nvSpPr>
        <p:spPr>
          <a:xfrm>
            <a:off x="540000" y="540000"/>
            <a:ext cx="11101135" cy="1007916"/>
          </a:xfrm>
        </p:spPr>
        <p:txBody>
          <a:bodyPr/>
          <a:lstStyle/>
          <a:p>
            <a:r>
              <a:rPr lang="en-GB" dirty="0"/>
              <a:t>Introduction</a:t>
            </a:r>
          </a:p>
        </p:txBody>
      </p:sp>
      <p:sp>
        <p:nvSpPr>
          <p:cNvPr id="3" name="Content Placeholder 2">
            <a:extLst>
              <a:ext uri="{FF2B5EF4-FFF2-40B4-BE49-F238E27FC236}">
                <a16:creationId xmlns:a16="http://schemas.microsoft.com/office/drawing/2014/main" xmlns="" id="{1FF033F5-EB56-F932-0157-1D1E5C34F06C}"/>
              </a:ext>
            </a:extLst>
          </p:cNvPr>
          <p:cNvSpPr>
            <a:spLocks noGrp="1"/>
          </p:cNvSpPr>
          <p:nvPr>
            <p:ph idx="1"/>
          </p:nvPr>
        </p:nvSpPr>
        <p:spPr>
          <a:xfrm>
            <a:off x="540000" y="2043978"/>
            <a:ext cx="11101136" cy="4264746"/>
          </a:xfrm>
        </p:spPr>
        <p:txBody>
          <a:bodyPr vert="horz" lIns="91440" tIns="45720" rIns="91440" bIns="45720" rtlCol="0" anchor="t">
            <a:normAutofit/>
          </a:bodyPr>
          <a:lstStyle/>
          <a:p>
            <a:pPr marL="0" indent="0">
              <a:buNone/>
            </a:pPr>
            <a:r>
              <a:rPr lang="en-GB" dirty="0">
                <a:latin typeface="Times New Roman"/>
                <a:cs typeface="Times New Roman"/>
              </a:rPr>
              <a:t>"</a:t>
            </a:r>
            <a:r>
              <a:rPr lang="en-GB" dirty="0" err="1">
                <a:latin typeface="Times New Roman"/>
                <a:cs typeface="Times New Roman"/>
              </a:rPr>
              <a:t>Flimlane</a:t>
            </a:r>
            <a:r>
              <a:rPr lang="en-GB" dirty="0">
                <a:latin typeface="Times New Roman"/>
                <a:cs typeface="Times New Roman"/>
              </a:rPr>
              <a:t>" is a web-based tool that helps in discovering movies and their descriptions. Its primary purpose is to assist users in finding a movie and suggesting similar ones based on their search. </a:t>
            </a:r>
          </a:p>
          <a:p>
            <a:pPr marL="0" indent="0">
              <a:buNone/>
            </a:pPr>
            <a:r>
              <a:rPr lang="en-GB" dirty="0">
                <a:latin typeface="Times New Roman"/>
                <a:cs typeface="Times New Roman"/>
              </a:rPr>
              <a:t>It utilizes Content-based filtering which uses an algorithm that </a:t>
            </a:r>
            <a:r>
              <a:rPr lang="en-GB" dirty="0" err="1">
                <a:latin typeface="Times New Roman"/>
                <a:cs typeface="Times New Roman"/>
              </a:rPr>
              <a:t>analyzes</a:t>
            </a:r>
            <a:r>
              <a:rPr lang="en-GB" dirty="0">
                <a:latin typeface="Times New Roman"/>
                <a:cs typeface="Times New Roman"/>
              </a:rPr>
              <a:t> the features of movies such as genre, director, actors, and plot, and recommends similar movies to the user.</a:t>
            </a:r>
          </a:p>
        </p:txBody>
      </p:sp>
    </p:spTree>
    <p:extLst>
      <p:ext uri="{BB962C8B-B14F-4D97-AF65-F5344CB8AC3E}">
        <p14:creationId xmlns:p14="http://schemas.microsoft.com/office/powerpoint/2010/main" xmlns="" val="108890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Analysis</a:t>
            </a:r>
            <a:br>
              <a:rPr lang="en-US" dirty="0" smtClean="0"/>
            </a:br>
            <a:endParaRPr lang="en-US" dirty="0"/>
          </a:p>
        </p:txBody>
      </p:sp>
      <p:sp>
        <p:nvSpPr>
          <p:cNvPr id="3" name="Content Placeholder 2"/>
          <p:cNvSpPr>
            <a:spLocks noGrp="1"/>
          </p:cNvSpPr>
          <p:nvPr>
            <p:ph idx="1"/>
          </p:nvPr>
        </p:nvSpPr>
        <p:spPr>
          <a:xfrm>
            <a:off x="540000" y="2250831"/>
            <a:ext cx="11101136" cy="4057893"/>
          </a:xfrm>
        </p:spPr>
        <p:txBody>
          <a:bodyPr/>
          <a:lstStyle/>
          <a:p>
            <a:pPr>
              <a:buNone/>
            </a:pPr>
            <a:r>
              <a:rPr lang="en-US" dirty="0" smtClean="0"/>
              <a:t>	After </a:t>
            </a:r>
            <a:r>
              <a:rPr lang="en-US" dirty="0" smtClean="0"/>
              <a:t>the movie name was given as an input by the user, the corresponding details of the input movie like </a:t>
            </a:r>
            <a:r>
              <a:rPr lang="en-US" dirty="0" smtClean="0"/>
              <a:t>title, genre</a:t>
            </a:r>
            <a:r>
              <a:rPr lang="en-US" dirty="0" smtClean="0"/>
              <a:t>, cast, released date, description, rating, etc. were shown and right below all those details the list of recommended movies using Content Based Filtering algorithm was shown. The main part of the project was to recommend other similar movies based on the search content of the user using the Content Based Filtering algorithm and the system successfully recommended the movies to the user. </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540000" y="1969477"/>
            <a:ext cx="11101136" cy="4339247"/>
          </a:xfrm>
        </p:spPr>
        <p:txBody>
          <a:bodyPr/>
          <a:lstStyle/>
          <a:p>
            <a:pPr algn="just">
              <a:buNone/>
            </a:pPr>
            <a:r>
              <a:rPr lang="en-US" dirty="0" smtClean="0"/>
              <a:t>	With the implementation of this system the users will be able to get movies recommendations based on his or her interest and provide details about </a:t>
            </a:r>
            <a:r>
              <a:rPr lang="en-US" dirty="0" smtClean="0"/>
              <a:t>movie, cast, release date, ratings, descriptions, etc</a:t>
            </a:r>
            <a:r>
              <a:rPr lang="en-US" dirty="0" smtClean="0"/>
              <a:t>. </a:t>
            </a:r>
            <a:endParaRPr lang="en-US" dirty="0" smtClean="0"/>
          </a:p>
          <a:p>
            <a:pPr algn="just">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Recommendations</a:t>
            </a:r>
            <a:endParaRPr lang="en-US" dirty="0"/>
          </a:p>
        </p:txBody>
      </p:sp>
      <p:sp>
        <p:nvSpPr>
          <p:cNvPr id="3" name="Content Placeholder 2"/>
          <p:cNvSpPr>
            <a:spLocks noGrp="1"/>
          </p:cNvSpPr>
          <p:nvPr>
            <p:ph idx="1"/>
          </p:nvPr>
        </p:nvSpPr>
        <p:spPr>
          <a:xfrm>
            <a:off x="540000" y="2365131"/>
            <a:ext cx="11101136" cy="3943593"/>
          </a:xfrm>
        </p:spPr>
        <p:txBody>
          <a:bodyPr/>
          <a:lstStyle/>
          <a:p>
            <a:pPr algn="just">
              <a:buNone/>
            </a:pPr>
            <a:r>
              <a:rPr lang="en-US" dirty="0" smtClean="0"/>
              <a:t>	We </a:t>
            </a:r>
            <a:r>
              <a:rPr lang="en-US" dirty="0" smtClean="0"/>
              <a:t>can optimize this system by using different techniques to improve its performance and enhance </a:t>
            </a:r>
            <a:r>
              <a:rPr lang="en-US" dirty="0" smtClean="0"/>
              <a:t>user experience</a:t>
            </a:r>
            <a:r>
              <a:rPr lang="en-US" dirty="0" smtClean="0"/>
              <a:t>. This can be achieved by reducing the web-app load time, providing movie rating options, and enabling users to add movies to their wish list. By implementing these features and techniques, web applications can become faster, more efficient, and provide a better overall experience for users.</a:t>
            </a:r>
          </a:p>
          <a:p>
            <a:pPr>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122" y="290147"/>
            <a:ext cx="11096013" cy="914400"/>
          </a:xfrm>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540000" y="1266092"/>
            <a:ext cx="11101136" cy="5187462"/>
          </a:xfrm>
        </p:spPr>
        <p:txBody>
          <a:bodyPr>
            <a:normAutofit lnSpcReduction="10000"/>
          </a:bodyPr>
          <a:lstStyle/>
          <a:p>
            <a:pPr algn="just"/>
            <a:r>
              <a:rPr lang="en-US" dirty="0" smtClean="0"/>
              <a:t>[1] </a:t>
            </a:r>
            <a:r>
              <a:rPr lang="en-US" dirty="0" smtClean="0"/>
              <a:t>M</a:t>
            </a:r>
            <a:r>
              <a:rPr lang="en-US" dirty="0" smtClean="0"/>
              <a:t>. B. </a:t>
            </a:r>
            <a:r>
              <a:rPr lang="en-US" dirty="0" err="1" smtClean="0"/>
              <a:t>Yeole</a:t>
            </a:r>
            <a:r>
              <a:rPr lang="en-US" dirty="0" smtClean="0"/>
              <a:t>, M. D. </a:t>
            </a:r>
            <a:r>
              <a:rPr lang="en-US" dirty="0" err="1" smtClean="0"/>
              <a:t>Rokade</a:t>
            </a:r>
            <a:r>
              <a:rPr lang="en-US" dirty="0" smtClean="0"/>
              <a:t> and S. S. </a:t>
            </a:r>
            <a:r>
              <a:rPr lang="en-US" dirty="0" err="1" smtClean="0"/>
              <a:t>Khatal</a:t>
            </a:r>
            <a:r>
              <a:rPr lang="en-US" dirty="0" smtClean="0"/>
              <a:t>, "Movie Recommendation System using Content based Filtering," vol. 7, no. 4 , pp. 633-648, 2021. </a:t>
            </a:r>
          </a:p>
          <a:p>
            <a:pPr algn="just"/>
            <a:r>
              <a:rPr lang="en-US" dirty="0" smtClean="0"/>
              <a:t>[2] </a:t>
            </a:r>
            <a:r>
              <a:rPr lang="en-US" dirty="0" smtClean="0"/>
              <a:t>M</a:t>
            </a:r>
            <a:r>
              <a:rPr lang="en-US" dirty="0" smtClean="0"/>
              <a:t>. C. </a:t>
            </a:r>
            <a:r>
              <a:rPr lang="en-US" dirty="0" err="1" smtClean="0"/>
              <a:t>Keshava</a:t>
            </a:r>
            <a:r>
              <a:rPr lang="en-US" dirty="0" smtClean="0"/>
              <a:t>, S. </a:t>
            </a:r>
            <a:r>
              <a:rPr lang="en-US" dirty="0" err="1" smtClean="0"/>
              <a:t>Srinivasulu</a:t>
            </a:r>
            <a:r>
              <a:rPr lang="en-US" dirty="0" smtClean="0"/>
              <a:t>, P. N. Reddy and B. D. </a:t>
            </a:r>
            <a:r>
              <a:rPr lang="en-US" dirty="0" err="1" smtClean="0"/>
              <a:t>Naik</a:t>
            </a:r>
            <a:r>
              <a:rPr lang="en-US" dirty="0" smtClean="0"/>
              <a:t>, "Machine Learning Model for Movie Recommendation System," </a:t>
            </a:r>
            <a:r>
              <a:rPr lang="en-US" i="1" dirty="0" smtClean="0"/>
              <a:t>International Journal of Engineering Research &amp; Technology (IJERT), </a:t>
            </a:r>
            <a:r>
              <a:rPr lang="en-US" dirty="0" smtClean="0"/>
              <a:t>vol. 9, no. 4, pp. 800-805, 2020. </a:t>
            </a:r>
          </a:p>
          <a:p>
            <a:pPr algn="just"/>
            <a:r>
              <a:rPr lang="en-US" dirty="0" smtClean="0"/>
              <a:t>[3] </a:t>
            </a:r>
            <a:r>
              <a:rPr lang="en-US" dirty="0" smtClean="0"/>
              <a:t>N</a:t>
            </a:r>
            <a:r>
              <a:rPr lang="en-US" dirty="0" smtClean="0"/>
              <a:t>. </a:t>
            </a:r>
            <a:r>
              <a:rPr lang="en-US" dirty="0" err="1" smtClean="0"/>
              <a:t>Pradeep</a:t>
            </a:r>
            <a:r>
              <a:rPr lang="en-US" dirty="0" smtClean="0"/>
              <a:t>, R. K. Mangalore, B. </a:t>
            </a:r>
            <a:r>
              <a:rPr lang="en-US" dirty="0" err="1" smtClean="0"/>
              <a:t>Rajpal</a:t>
            </a:r>
            <a:r>
              <a:rPr lang="en-US" dirty="0" smtClean="0"/>
              <a:t>, N. Prasad and R. </a:t>
            </a:r>
            <a:r>
              <a:rPr lang="en-US" dirty="0" err="1" smtClean="0"/>
              <a:t>Shastri</a:t>
            </a:r>
            <a:r>
              <a:rPr lang="en-US" dirty="0" smtClean="0"/>
              <a:t>, "Content Based Movie Recommendation System," </a:t>
            </a:r>
            <a:r>
              <a:rPr lang="en-US" i="1" dirty="0" smtClean="0"/>
              <a:t>International Journal of Research in Industrial Engineering, </a:t>
            </a:r>
            <a:r>
              <a:rPr lang="en-US" dirty="0" smtClean="0"/>
              <a:t>vol. 9, no. 4, pp. 337-348, 2020. </a:t>
            </a:r>
          </a:p>
          <a:p>
            <a:pPr algn="just"/>
            <a:r>
              <a:rPr lang="en-US" dirty="0" smtClean="0"/>
              <a:t>[4] </a:t>
            </a:r>
            <a:r>
              <a:rPr lang="en-US" dirty="0" smtClean="0"/>
              <a:t>S</a:t>
            </a:r>
            <a:r>
              <a:rPr lang="en-US" dirty="0" smtClean="0"/>
              <a:t>. Sridhar, D. </a:t>
            </a:r>
            <a:r>
              <a:rPr lang="en-US" dirty="0" err="1" smtClean="0"/>
              <a:t>Dhanasekaran</a:t>
            </a:r>
            <a:r>
              <a:rPr lang="en-US" dirty="0" smtClean="0"/>
              <a:t> and P. C. </a:t>
            </a:r>
            <a:r>
              <a:rPr lang="en-US" dirty="0" err="1" smtClean="0"/>
              <a:t>Latha</a:t>
            </a:r>
            <a:r>
              <a:rPr lang="en-US" dirty="0" smtClean="0"/>
              <a:t>, "Content-Based Movie Recommendation System Using MBO with DBN," </a:t>
            </a:r>
            <a:r>
              <a:rPr lang="en-US" i="1" dirty="0" smtClean="0"/>
              <a:t>Intelligent Automation &amp; Soft Computing, </a:t>
            </a:r>
            <a:r>
              <a:rPr lang="en-US" dirty="0" smtClean="0"/>
              <a:t>vol. 35, no. 3, pp. 3241-3257, 2022. </a:t>
            </a:r>
            <a:endParaRPr lang="en-US" dirty="0" smtClean="0"/>
          </a:p>
          <a:p>
            <a:pPr algn="just"/>
            <a:r>
              <a:rPr lang="en-US" dirty="0" smtClean="0"/>
              <a:t>[5] </a:t>
            </a:r>
            <a:r>
              <a:rPr lang="en-US" dirty="0" smtClean="0"/>
              <a:t>O</a:t>
            </a:r>
            <a:r>
              <a:rPr lang="en-US" dirty="0" smtClean="0"/>
              <a:t>. </a:t>
            </a:r>
            <a:r>
              <a:rPr lang="en-US" dirty="0" err="1" smtClean="0"/>
              <a:t>Kunde</a:t>
            </a:r>
            <a:r>
              <a:rPr lang="en-US" dirty="0" smtClean="0"/>
              <a:t>, O. </a:t>
            </a:r>
            <a:r>
              <a:rPr lang="en-US" dirty="0" err="1" smtClean="0"/>
              <a:t>Gaikwad</a:t>
            </a:r>
            <a:r>
              <a:rPr lang="en-US" dirty="0" smtClean="0"/>
              <a:t>, P. </a:t>
            </a:r>
            <a:r>
              <a:rPr lang="en-US" dirty="0" err="1" smtClean="0"/>
              <a:t>Kelgandre</a:t>
            </a:r>
            <a:r>
              <a:rPr lang="en-US" dirty="0" smtClean="0"/>
              <a:t>, R. </a:t>
            </a:r>
            <a:r>
              <a:rPr lang="en-US" dirty="0" err="1" smtClean="0"/>
              <a:t>Damodhar</a:t>
            </a:r>
            <a:r>
              <a:rPr lang="en-US" dirty="0" smtClean="0"/>
              <a:t> and P. M. M. M. Swami, "The Movie Recommendation System using Content Based Filtering with TF-IDF </a:t>
            </a:r>
            <a:r>
              <a:rPr lang="en-US" dirty="0" err="1" smtClean="0"/>
              <a:t>Vectorization</a:t>
            </a:r>
            <a:r>
              <a:rPr lang="en-US" dirty="0" smtClean="0"/>
              <a:t> and </a:t>
            </a:r>
            <a:r>
              <a:rPr lang="en-US" dirty="0" err="1" smtClean="0"/>
              <a:t>Levenshtein</a:t>
            </a:r>
            <a:r>
              <a:rPr lang="en-US" dirty="0" smtClean="0"/>
              <a:t> Distance," </a:t>
            </a:r>
            <a:r>
              <a:rPr lang="en-US" i="1" dirty="0" smtClean="0"/>
              <a:t>International Journal of Advanced Research in Science, Communication and Technology (IJARSCT), </a:t>
            </a:r>
            <a:r>
              <a:rPr lang="en-US" dirty="0" smtClean="0"/>
              <a:t>vol. 2, no. 2, pp. 257-263, 2022. </a:t>
            </a:r>
          </a:p>
          <a:p>
            <a:pPr algn="just"/>
            <a:endParaRPr 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pic>
        <p:nvPicPr>
          <p:cNvPr id="4" name="Content Placeholder 3" descr="ap1.png"/>
          <p:cNvPicPr>
            <a:picLocks noGrp="1"/>
          </p:cNvPicPr>
          <p:nvPr>
            <p:ph idx="1"/>
          </p:nvPr>
        </p:nvPicPr>
        <p:blipFill>
          <a:blip r:embed="rId2" cstate="print"/>
          <a:stretch>
            <a:fillRect/>
          </a:stretch>
        </p:blipFill>
        <p:spPr>
          <a:xfrm>
            <a:off x="2356338" y="1573823"/>
            <a:ext cx="7702061" cy="3991707"/>
          </a:xfrm>
          <a:prstGeom prst="rect">
            <a:avLst/>
          </a:prstGeom>
        </p:spPr>
      </p:pic>
      <p:sp>
        <p:nvSpPr>
          <p:cNvPr id="5" name="TextBox 4"/>
          <p:cNvSpPr txBox="1"/>
          <p:nvPr/>
        </p:nvSpPr>
        <p:spPr>
          <a:xfrm>
            <a:off x="5389685" y="5899638"/>
            <a:ext cx="2127738" cy="369332"/>
          </a:xfrm>
          <a:prstGeom prst="rect">
            <a:avLst/>
          </a:prstGeom>
          <a:noFill/>
        </p:spPr>
        <p:txBody>
          <a:bodyPr wrap="square" rtlCol="0">
            <a:spAutoFit/>
          </a:bodyPr>
          <a:lstStyle/>
          <a:p>
            <a:r>
              <a:rPr lang="en-US" dirty="0" smtClean="0"/>
              <a:t>Fig: Home Page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sp>
        <p:nvSpPr>
          <p:cNvPr id="5" name="TextBox 4"/>
          <p:cNvSpPr txBox="1"/>
          <p:nvPr/>
        </p:nvSpPr>
        <p:spPr>
          <a:xfrm>
            <a:off x="5196254" y="5908430"/>
            <a:ext cx="2549769" cy="369332"/>
          </a:xfrm>
          <a:prstGeom prst="rect">
            <a:avLst/>
          </a:prstGeom>
          <a:noFill/>
        </p:spPr>
        <p:txBody>
          <a:bodyPr wrap="square" rtlCol="0">
            <a:spAutoFit/>
          </a:bodyPr>
          <a:lstStyle/>
          <a:p>
            <a:r>
              <a:rPr lang="en-US" dirty="0" smtClean="0"/>
              <a:t>Fig: Top Rated Movies</a:t>
            </a:r>
            <a:endParaRPr lang="en-US" dirty="0"/>
          </a:p>
        </p:txBody>
      </p:sp>
      <p:pic>
        <p:nvPicPr>
          <p:cNvPr id="7" name="Picture 6" descr="ap2.png"/>
          <p:cNvPicPr/>
          <p:nvPr/>
        </p:nvPicPr>
        <p:blipFill>
          <a:blip r:embed="rId2" cstate="print"/>
          <a:stretch>
            <a:fillRect/>
          </a:stretch>
        </p:blipFill>
        <p:spPr>
          <a:xfrm>
            <a:off x="2391508" y="1661746"/>
            <a:ext cx="7385538" cy="400929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sp>
        <p:nvSpPr>
          <p:cNvPr id="5" name="TextBox 4"/>
          <p:cNvSpPr txBox="1"/>
          <p:nvPr/>
        </p:nvSpPr>
        <p:spPr>
          <a:xfrm>
            <a:off x="3842238" y="5899638"/>
            <a:ext cx="5547947" cy="369332"/>
          </a:xfrm>
          <a:prstGeom prst="rect">
            <a:avLst/>
          </a:prstGeom>
          <a:noFill/>
        </p:spPr>
        <p:txBody>
          <a:bodyPr wrap="square" rtlCol="0">
            <a:spAutoFit/>
          </a:bodyPr>
          <a:lstStyle/>
          <a:p>
            <a:r>
              <a:rPr lang="en-US" dirty="0" smtClean="0"/>
              <a:t>Fig: </a:t>
            </a:r>
            <a:r>
              <a:rPr lang="en-US" dirty="0" smtClean="0"/>
              <a:t>Movie Details with Recommended Movies</a:t>
            </a:r>
            <a:endParaRPr lang="en-US" dirty="0"/>
          </a:p>
        </p:txBody>
      </p:sp>
      <p:pic>
        <p:nvPicPr>
          <p:cNvPr id="7" name="Picture 6" descr="ap3.png"/>
          <p:cNvPicPr/>
          <p:nvPr/>
        </p:nvPicPr>
        <p:blipFill>
          <a:blip r:embed="rId2" cstate="print"/>
          <a:stretch>
            <a:fillRect/>
          </a:stretch>
        </p:blipFill>
        <p:spPr>
          <a:xfrm>
            <a:off x="3622431" y="1547446"/>
            <a:ext cx="4862146" cy="420272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sp>
        <p:nvSpPr>
          <p:cNvPr id="5" name="TextBox 4"/>
          <p:cNvSpPr txBox="1"/>
          <p:nvPr/>
        </p:nvSpPr>
        <p:spPr>
          <a:xfrm>
            <a:off x="5266592" y="6066692"/>
            <a:ext cx="2250831" cy="369332"/>
          </a:xfrm>
          <a:prstGeom prst="rect">
            <a:avLst/>
          </a:prstGeom>
          <a:noFill/>
        </p:spPr>
        <p:txBody>
          <a:bodyPr wrap="square" rtlCol="0">
            <a:spAutoFit/>
          </a:bodyPr>
          <a:lstStyle/>
          <a:p>
            <a:r>
              <a:rPr lang="en-US" dirty="0" smtClean="0"/>
              <a:t>Fig: Registration Page</a:t>
            </a:r>
            <a:endParaRPr lang="en-US" dirty="0"/>
          </a:p>
        </p:txBody>
      </p:sp>
      <p:pic>
        <p:nvPicPr>
          <p:cNvPr id="7" name="Picture 6" descr="C:\Users\DELL\Downloads\340265475_1606600723173897_1107481591515106393_n.png"/>
          <p:cNvPicPr/>
          <p:nvPr/>
        </p:nvPicPr>
        <p:blipFill>
          <a:blip r:embed="rId2" cstate="print"/>
          <a:srcRect/>
          <a:stretch>
            <a:fillRect/>
          </a:stretch>
        </p:blipFill>
        <p:spPr bwMode="auto">
          <a:xfrm>
            <a:off x="2804746" y="1732085"/>
            <a:ext cx="6409592" cy="403567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Appendices</a:t>
            </a:r>
            <a:endParaRPr lang="en-US" dirty="0"/>
          </a:p>
        </p:txBody>
      </p:sp>
      <p:sp>
        <p:nvSpPr>
          <p:cNvPr id="5" name="TextBox 4"/>
          <p:cNvSpPr txBox="1"/>
          <p:nvPr/>
        </p:nvSpPr>
        <p:spPr>
          <a:xfrm>
            <a:off x="5125916" y="6066692"/>
            <a:ext cx="2391508" cy="369332"/>
          </a:xfrm>
          <a:prstGeom prst="rect">
            <a:avLst/>
          </a:prstGeom>
          <a:noFill/>
        </p:spPr>
        <p:txBody>
          <a:bodyPr wrap="square" rtlCol="0">
            <a:spAutoFit/>
          </a:bodyPr>
          <a:lstStyle/>
          <a:p>
            <a:r>
              <a:rPr lang="en-US" dirty="0" smtClean="0"/>
              <a:t>Fig: LogIn Page</a:t>
            </a:r>
            <a:endParaRPr lang="en-US" dirty="0"/>
          </a:p>
        </p:txBody>
      </p:sp>
      <p:pic>
        <p:nvPicPr>
          <p:cNvPr id="6" name="Picture 5" descr="C:\Users\DELL\Downloads\340797281_3520976574825622_9017694621247135942_n.png"/>
          <p:cNvPicPr/>
          <p:nvPr/>
        </p:nvPicPr>
        <p:blipFill>
          <a:blip r:embed="rId2" cstate="print"/>
          <a:srcRect/>
          <a:stretch>
            <a:fillRect/>
          </a:stretch>
        </p:blipFill>
        <p:spPr bwMode="auto">
          <a:xfrm>
            <a:off x="2646485" y="1970808"/>
            <a:ext cx="6515100" cy="387607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			</a:t>
            </a:r>
            <a:br>
              <a:rPr lang="en-US" dirty="0" smtClean="0"/>
            </a:br>
            <a:r>
              <a:rPr lang="en-US" dirty="0" smtClean="0"/>
              <a:t>	</a:t>
            </a:r>
            <a:r>
              <a:rPr lang="en-US" dirty="0" smtClean="0"/>
              <a:t>		Thank You !</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99EE31-8C3F-866C-C58D-2BF6EBB36011}"/>
              </a:ext>
            </a:extLst>
          </p:cNvPr>
          <p:cNvSpPr>
            <a:spLocks noGrp="1"/>
          </p:cNvSpPr>
          <p:nvPr>
            <p:ph type="title"/>
          </p:nvPr>
        </p:nvSpPr>
        <p:spPr/>
        <p:txBody>
          <a:bodyPr/>
          <a:lstStyle/>
          <a:p>
            <a:r>
              <a:rPr lang="en-GB" dirty="0"/>
              <a:t>Problem Statement</a:t>
            </a:r>
          </a:p>
        </p:txBody>
      </p:sp>
      <p:sp>
        <p:nvSpPr>
          <p:cNvPr id="3" name="Content Placeholder 2">
            <a:extLst>
              <a:ext uri="{FF2B5EF4-FFF2-40B4-BE49-F238E27FC236}">
                <a16:creationId xmlns:a16="http://schemas.microsoft.com/office/drawing/2014/main" xmlns="" id="{3BD30877-CC56-EFC8-4E29-A7006FFEB9CE}"/>
              </a:ext>
            </a:extLst>
          </p:cNvPr>
          <p:cNvSpPr>
            <a:spLocks noGrp="1"/>
          </p:cNvSpPr>
          <p:nvPr>
            <p:ph idx="1"/>
          </p:nvPr>
        </p:nvSpPr>
        <p:spPr>
          <a:xfrm>
            <a:off x="540000" y="1935121"/>
            <a:ext cx="11101136" cy="4373603"/>
          </a:xfrm>
        </p:spPr>
        <p:txBody>
          <a:bodyPr vert="horz" lIns="91440" tIns="45720" rIns="91440" bIns="45720" rtlCol="0" anchor="t">
            <a:normAutofit/>
          </a:bodyPr>
          <a:lstStyle/>
          <a:p>
            <a:pPr marL="0" indent="0">
              <a:buNone/>
            </a:pPr>
            <a:r>
              <a:rPr lang="en-GB" dirty="0">
                <a:ea typeface="+mn-lt"/>
                <a:cs typeface="+mn-lt"/>
              </a:rPr>
              <a:t>There are endless options of online movies available which makes it challenging to locate a movie that matches with one's preferences. People invest their valuable time browsing on the internet to find a suitable movie that matches their interests. As movie preferences vary from person to person, it is necessary to read reviews and seek feedback from others before watching a film, which can be a troublesome process.</a:t>
            </a:r>
            <a:endParaRPr lang="en-GB" dirty="0"/>
          </a:p>
          <a:p>
            <a:pPr marL="269875" indent="-269875"/>
            <a:endParaRPr lang="en-GB" dirty="0"/>
          </a:p>
        </p:txBody>
      </p:sp>
    </p:spTree>
    <p:extLst>
      <p:ext uri="{BB962C8B-B14F-4D97-AF65-F5344CB8AC3E}">
        <p14:creationId xmlns:p14="http://schemas.microsoft.com/office/powerpoint/2010/main" xmlns="" val="311260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682A3B-B409-583D-E047-858E44B06324}"/>
              </a:ext>
            </a:extLst>
          </p:cNvPr>
          <p:cNvSpPr>
            <a:spLocks noGrp="1"/>
          </p:cNvSpPr>
          <p:nvPr>
            <p:ph type="title"/>
          </p:nvPr>
        </p:nvSpPr>
        <p:spPr/>
        <p:txBody>
          <a:bodyPr/>
          <a:lstStyle/>
          <a:p>
            <a:r>
              <a:rPr lang="en-GB" dirty="0">
                <a:latin typeface="Times New Roman"/>
                <a:cs typeface="Times New Roman"/>
              </a:rPr>
              <a:t>Objectives</a:t>
            </a:r>
          </a:p>
        </p:txBody>
      </p:sp>
      <p:sp>
        <p:nvSpPr>
          <p:cNvPr id="3" name="Content Placeholder 2">
            <a:extLst>
              <a:ext uri="{FF2B5EF4-FFF2-40B4-BE49-F238E27FC236}">
                <a16:creationId xmlns:a16="http://schemas.microsoft.com/office/drawing/2014/main" xmlns="" id="{1952D8E6-DAF8-AD97-9F6B-B09C92520471}"/>
              </a:ext>
            </a:extLst>
          </p:cNvPr>
          <p:cNvSpPr>
            <a:spLocks noGrp="1"/>
          </p:cNvSpPr>
          <p:nvPr>
            <p:ph idx="1"/>
          </p:nvPr>
        </p:nvSpPr>
        <p:spPr>
          <a:xfrm>
            <a:off x="540000" y="2222109"/>
            <a:ext cx="11101136" cy="4086615"/>
          </a:xfrm>
        </p:spPr>
        <p:txBody>
          <a:bodyPr vert="horz" lIns="91440" tIns="45720" rIns="91440" bIns="45720" rtlCol="0" anchor="t">
            <a:normAutofit/>
          </a:bodyPr>
          <a:lstStyle/>
          <a:p>
            <a:pPr marL="269875" indent="-269875"/>
            <a:r>
              <a:rPr lang="en-GB" dirty="0">
                <a:latin typeface="Times New Roman"/>
                <a:ea typeface="+mn-lt"/>
                <a:cs typeface="+mn-lt"/>
              </a:rPr>
              <a:t>To provide an online platform where movie lovers can find movies of their interests.</a:t>
            </a:r>
            <a:endParaRPr lang="en-GB" dirty="0">
              <a:latin typeface="Times New Roman"/>
              <a:cs typeface="Times New Roman"/>
            </a:endParaRPr>
          </a:p>
          <a:p>
            <a:pPr marL="269875" indent="-269875"/>
            <a:r>
              <a:rPr lang="en-GB" dirty="0">
                <a:latin typeface="Times New Roman"/>
                <a:ea typeface="+mn-lt"/>
                <a:cs typeface="+mn-lt"/>
              </a:rPr>
              <a:t>To apply Content-based Filtering technique for precise recommendations.</a:t>
            </a:r>
            <a:endParaRPr lang="en-GB" dirty="0">
              <a:latin typeface="Times New Roman"/>
              <a:cs typeface="Times New Roman"/>
            </a:endParaRPr>
          </a:p>
          <a:p>
            <a:pPr marL="269875" indent="-269875"/>
            <a:endParaRPr lang="en-GB" dirty="0">
              <a:latin typeface="Times New Roman"/>
              <a:cs typeface="Times New Roman"/>
            </a:endParaRPr>
          </a:p>
        </p:txBody>
      </p:sp>
    </p:spTree>
    <p:extLst>
      <p:ext uri="{BB962C8B-B14F-4D97-AF65-F5344CB8AC3E}">
        <p14:creationId xmlns:p14="http://schemas.microsoft.com/office/powerpoint/2010/main" xmlns="" val="208885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567548-0EF3-7573-90A3-B6570C105122}"/>
              </a:ext>
            </a:extLst>
          </p:cNvPr>
          <p:cNvSpPr>
            <a:spLocks noGrp="1"/>
          </p:cNvSpPr>
          <p:nvPr>
            <p:ph type="title"/>
          </p:nvPr>
        </p:nvSpPr>
        <p:spPr/>
        <p:txBody>
          <a:bodyPr/>
          <a:lstStyle/>
          <a:p>
            <a:r>
              <a:rPr lang="en-GB" dirty="0"/>
              <a:t>Scope and Limitation</a:t>
            </a:r>
          </a:p>
        </p:txBody>
      </p:sp>
      <p:sp>
        <p:nvSpPr>
          <p:cNvPr id="3" name="Content Placeholder 2">
            <a:extLst>
              <a:ext uri="{FF2B5EF4-FFF2-40B4-BE49-F238E27FC236}">
                <a16:creationId xmlns:a16="http://schemas.microsoft.com/office/drawing/2014/main" xmlns="" id="{A1FCB00E-0426-2DD7-6B91-74600B9B5850}"/>
              </a:ext>
            </a:extLst>
          </p:cNvPr>
          <p:cNvSpPr>
            <a:spLocks noGrp="1"/>
          </p:cNvSpPr>
          <p:nvPr>
            <p:ph idx="1"/>
          </p:nvPr>
        </p:nvSpPr>
        <p:spPr>
          <a:xfrm>
            <a:off x="540000" y="1905434"/>
            <a:ext cx="11101136" cy="4403290"/>
          </a:xfrm>
        </p:spPr>
        <p:txBody>
          <a:bodyPr vert="horz" lIns="91440" tIns="45720" rIns="91440" bIns="45720" rtlCol="0" anchor="t">
            <a:normAutofit/>
          </a:bodyPr>
          <a:lstStyle/>
          <a:p>
            <a:pPr marL="0" indent="0">
              <a:buNone/>
            </a:pPr>
            <a:r>
              <a:rPr lang="en-GB" b="1" dirty="0">
                <a:latin typeface="Times New Roman"/>
                <a:cs typeface="Times New Roman"/>
              </a:rPr>
              <a:t>Scope</a:t>
            </a:r>
            <a:endParaRPr lang="en-US" b="1" dirty="0">
              <a:latin typeface="Times New Roman"/>
              <a:cs typeface="Times New Roman"/>
            </a:endParaRPr>
          </a:p>
          <a:p>
            <a:pPr marL="269875" indent="-269875">
              <a:buFont typeface="Arial"/>
              <a:buChar char="•"/>
            </a:pPr>
            <a:r>
              <a:rPr lang="en-GB" dirty="0">
                <a:latin typeface="Times New Roman"/>
                <a:ea typeface="+mn-lt"/>
                <a:cs typeface="+mn-lt"/>
              </a:rPr>
              <a:t>It can be used to recommend movies based on the user's search content.</a:t>
            </a:r>
            <a:endParaRPr lang="en-GB" dirty="0">
              <a:latin typeface="Times New Roman"/>
              <a:cs typeface="Times New Roman"/>
            </a:endParaRPr>
          </a:p>
          <a:p>
            <a:pPr marL="269875" indent="-269875">
              <a:buFont typeface="Arial"/>
              <a:buChar char="•"/>
            </a:pPr>
            <a:r>
              <a:rPr lang="en-GB" dirty="0">
                <a:latin typeface="Times New Roman"/>
                <a:ea typeface="+mn-lt"/>
                <a:cs typeface="+mn-lt"/>
              </a:rPr>
              <a:t>It makes searching of similar movies fast with the help of recommendation algorithm.</a:t>
            </a:r>
            <a:endParaRPr lang="en-GB" dirty="0">
              <a:latin typeface="Times New Roman"/>
              <a:cs typeface="Times New Roman"/>
            </a:endParaRPr>
          </a:p>
          <a:p>
            <a:pPr marL="0" indent="0">
              <a:buNone/>
            </a:pPr>
            <a:r>
              <a:rPr lang="en-GB" b="1" dirty="0">
                <a:latin typeface="Times New Roman"/>
                <a:cs typeface="Times New Roman"/>
              </a:rPr>
              <a:t>Limitation</a:t>
            </a:r>
          </a:p>
          <a:p>
            <a:pPr marL="269875" indent="-269875"/>
            <a:r>
              <a:rPr lang="en-GB" dirty="0">
                <a:latin typeface="Times New Roman"/>
                <a:ea typeface="+mn-lt"/>
                <a:cs typeface="+mn-lt"/>
              </a:rPr>
              <a:t>It does not allow users to rate movies.</a:t>
            </a:r>
            <a:endParaRPr lang="en-GB" dirty="0">
              <a:latin typeface="Times New Roman"/>
              <a:cs typeface="Times New Roman"/>
            </a:endParaRPr>
          </a:p>
          <a:p>
            <a:pPr marL="269875" indent="-269875"/>
            <a:r>
              <a:rPr lang="en-GB" dirty="0">
                <a:latin typeface="Times New Roman"/>
                <a:ea typeface="+mn-lt"/>
                <a:cs typeface="+mn-lt"/>
              </a:rPr>
              <a:t>It is based on already saved dataset.</a:t>
            </a:r>
            <a:endParaRPr lang="en-GB" dirty="0">
              <a:latin typeface="Times New Roman"/>
              <a:cs typeface="Times New Roman"/>
            </a:endParaRPr>
          </a:p>
          <a:p>
            <a:pPr marL="269875" indent="-269875"/>
            <a:r>
              <a:rPr lang="en-GB" dirty="0">
                <a:latin typeface="Times New Roman"/>
                <a:ea typeface="+mn-lt"/>
                <a:cs typeface="+mn-lt"/>
              </a:rPr>
              <a:t>Content loading takes a long time.</a:t>
            </a:r>
            <a:endParaRPr lang="en-GB" dirty="0">
              <a:latin typeface="Times New Roman"/>
            </a:endParaRPr>
          </a:p>
        </p:txBody>
      </p:sp>
    </p:spTree>
    <p:extLst>
      <p:ext uri="{BB962C8B-B14F-4D97-AF65-F5344CB8AC3E}">
        <p14:creationId xmlns:p14="http://schemas.microsoft.com/office/powerpoint/2010/main" xmlns="" val="373836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03B39F-39E9-0A5E-E3B1-4AF97D1542A3}"/>
              </a:ext>
            </a:extLst>
          </p:cNvPr>
          <p:cNvSpPr>
            <a:spLocks noGrp="1"/>
          </p:cNvSpPr>
          <p:nvPr>
            <p:ph type="title"/>
          </p:nvPr>
        </p:nvSpPr>
        <p:spPr/>
        <p:txBody>
          <a:bodyPr/>
          <a:lstStyle/>
          <a:p>
            <a:r>
              <a:rPr lang="en-GB" dirty="0"/>
              <a:t>Development Methodology</a:t>
            </a:r>
          </a:p>
        </p:txBody>
      </p:sp>
      <p:sp>
        <p:nvSpPr>
          <p:cNvPr id="3" name="Content Placeholder 2">
            <a:extLst>
              <a:ext uri="{FF2B5EF4-FFF2-40B4-BE49-F238E27FC236}">
                <a16:creationId xmlns:a16="http://schemas.microsoft.com/office/drawing/2014/main" xmlns="" id="{A3B830A9-6512-DA55-60AD-265913DACAB7}"/>
              </a:ext>
            </a:extLst>
          </p:cNvPr>
          <p:cNvSpPr>
            <a:spLocks noGrp="1"/>
          </p:cNvSpPr>
          <p:nvPr>
            <p:ph idx="1"/>
          </p:nvPr>
        </p:nvSpPr>
        <p:spPr>
          <a:xfrm>
            <a:off x="540000" y="1846056"/>
            <a:ext cx="11101136" cy="4462668"/>
          </a:xfrm>
        </p:spPr>
        <p:txBody>
          <a:bodyPr vert="horz" lIns="91440" tIns="45720" rIns="91440" bIns="45720" rtlCol="0" anchor="t">
            <a:normAutofit/>
          </a:bodyPr>
          <a:lstStyle/>
          <a:p>
            <a:pPr marL="0" indent="0">
              <a:buNone/>
            </a:pPr>
            <a:r>
              <a:rPr lang="en-GB" dirty="0">
                <a:latin typeface="Times New Roman"/>
                <a:cs typeface="Times New Roman"/>
              </a:rPr>
              <a:t>To build this system, we have used agile methodology which consists of different phases that are:</a:t>
            </a:r>
            <a:endParaRPr lang="en-US" dirty="0">
              <a:latin typeface="Times New Roman"/>
              <a:cs typeface="Times New Roman"/>
            </a:endParaRPr>
          </a:p>
          <a:p>
            <a:r>
              <a:rPr lang="en-US" b="1" dirty="0" smtClean="0"/>
              <a:t>Requirement</a:t>
            </a:r>
            <a:r>
              <a:rPr lang="en-US" dirty="0" smtClean="0"/>
              <a:t> </a:t>
            </a:r>
            <a:r>
              <a:rPr lang="en-US" b="1" dirty="0" smtClean="0"/>
              <a:t>Gathering</a:t>
            </a:r>
            <a:r>
              <a:rPr lang="en-US" dirty="0" smtClean="0"/>
              <a:t>: At first, all the requirements related to the project are gathered.</a:t>
            </a:r>
          </a:p>
          <a:p>
            <a:r>
              <a:rPr lang="en-US" b="1" dirty="0" smtClean="0"/>
              <a:t>Iteration</a:t>
            </a:r>
            <a:r>
              <a:rPr lang="en-US" dirty="0" smtClean="0"/>
              <a:t>: Iteration includes design, develop and test. In this phase, design of different components of the system is carried out. After designing elements, they are developed and tested.</a:t>
            </a:r>
          </a:p>
          <a:p>
            <a:r>
              <a:rPr lang="en-US" b="1" dirty="0" smtClean="0"/>
              <a:t>Deploy</a:t>
            </a:r>
            <a:r>
              <a:rPr lang="en-US" dirty="0" smtClean="0"/>
              <a:t>: The final phase is deploy where the program is deployed on a server for everyone to access</a:t>
            </a:r>
            <a:r>
              <a:rPr lang="en-US" dirty="0" smtClean="0"/>
              <a:t>.</a:t>
            </a:r>
            <a:endParaRPr lang="en-US" dirty="0" smtClean="0"/>
          </a:p>
        </p:txBody>
      </p:sp>
    </p:spTree>
    <p:extLst>
      <p:ext uri="{BB962C8B-B14F-4D97-AF65-F5344CB8AC3E}">
        <p14:creationId xmlns:p14="http://schemas.microsoft.com/office/powerpoint/2010/main" xmlns="" val="374310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20B60-9E4C-D2C1-FA05-9F7C162AB5B1}"/>
              </a:ext>
            </a:extLst>
          </p:cNvPr>
          <p:cNvSpPr>
            <a:spLocks noGrp="1"/>
          </p:cNvSpPr>
          <p:nvPr>
            <p:ph type="title"/>
          </p:nvPr>
        </p:nvSpPr>
        <p:spPr/>
        <p:txBody>
          <a:bodyPr/>
          <a:lstStyle/>
          <a:p>
            <a:r>
              <a:rPr lang="en-GB" dirty="0"/>
              <a:t>Background Study and Literature Review</a:t>
            </a:r>
          </a:p>
        </p:txBody>
      </p:sp>
      <p:sp>
        <p:nvSpPr>
          <p:cNvPr id="3" name="Content Placeholder 2">
            <a:extLst>
              <a:ext uri="{FF2B5EF4-FFF2-40B4-BE49-F238E27FC236}">
                <a16:creationId xmlns:a16="http://schemas.microsoft.com/office/drawing/2014/main" xmlns="" id="{359A0621-DFCD-504B-D057-64DCEDA2BFA4}"/>
              </a:ext>
            </a:extLst>
          </p:cNvPr>
          <p:cNvSpPr>
            <a:spLocks noGrp="1"/>
          </p:cNvSpPr>
          <p:nvPr>
            <p:ph idx="1"/>
          </p:nvPr>
        </p:nvSpPr>
        <p:spPr/>
        <p:txBody>
          <a:bodyPr vert="horz" lIns="91440" tIns="45720" rIns="91440" bIns="45720" rtlCol="0" anchor="t">
            <a:normAutofit/>
          </a:bodyPr>
          <a:lstStyle/>
          <a:p>
            <a:pPr marL="269875" indent="-269875" algn="just"/>
            <a:r>
              <a:rPr lang="en-GB" b="1" dirty="0"/>
              <a:t>Background Study</a:t>
            </a:r>
            <a:endParaRPr lang="en-GB" dirty="0"/>
          </a:p>
          <a:p>
            <a:pPr marL="0" indent="0" algn="just">
              <a:buNone/>
            </a:pPr>
            <a:r>
              <a:rPr lang="en-GB" dirty="0"/>
              <a:t>In the last decade, numerous recommendation systems have been created and are being utilized in various domains. These systems use diverse approaches like content-based, collaborative, knowledge-based, utility-based, and hybrid techniques. Online recommendation systems typically rely on previous user ratings to provide suggestions to current users who share similar interests. An example of such a system was developed by Jung, Harris, Webster, and Herlocker in 2004, which aimed to enhance search results. </a:t>
            </a:r>
          </a:p>
        </p:txBody>
      </p:sp>
    </p:spTree>
    <p:extLst>
      <p:ext uri="{BB962C8B-B14F-4D97-AF65-F5344CB8AC3E}">
        <p14:creationId xmlns:p14="http://schemas.microsoft.com/office/powerpoint/2010/main" xmlns="" val="367623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B20B60-9E4C-D2C1-FA05-9F7C162AB5B1}"/>
              </a:ext>
            </a:extLst>
          </p:cNvPr>
          <p:cNvSpPr>
            <a:spLocks noGrp="1"/>
          </p:cNvSpPr>
          <p:nvPr>
            <p:ph type="title"/>
          </p:nvPr>
        </p:nvSpPr>
        <p:spPr/>
        <p:txBody>
          <a:bodyPr/>
          <a:lstStyle/>
          <a:p>
            <a:r>
              <a:rPr lang="en-GB" dirty="0"/>
              <a:t>Background Study and Literature Review</a:t>
            </a:r>
          </a:p>
        </p:txBody>
      </p:sp>
      <p:sp>
        <p:nvSpPr>
          <p:cNvPr id="3" name="Content Placeholder 2">
            <a:extLst>
              <a:ext uri="{FF2B5EF4-FFF2-40B4-BE49-F238E27FC236}">
                <a16:creationId xmlns:a16="http://schemas.microsoft.com/office/drawing/2014/main" xmlns="" id="{359A0621-DFCD-504B-D057-64DCEDA2BFA4}"/>
              </a:ext>
            </a:extLst>
          </p:cNvPr>
          <p:cNvSpPr>
            <a:spLocks noGrp="1"/>
          </p:cNvSpPr>
          <p:nvPr>
            <p:ph idx="1"/>
          </p:nvPr>
        </p:nvSpPr>
        <p:spPr/>
        <p:txBody>
          <a:bodyPr vert="horz" lIns="91440" tIns="45720" rIns="91440" bIns="45720" rtlCol="0" anchor="t">
            <a:normAutofit/>
          </a:bodyPr>
          <a:lstStyle/>
          <a:p>
            <a:pPr marL="269875" indent="-269875" algn="just"/>
            <a:r>
              <a:rPr lang="en-GB" b="1" dirty="0"/>
              <a:t>Literature review</a:t>
            </a:r>
            <a:endParaRPr lang="en-GB" dirty="0"/>
          </a:p>
          <a:p>
            <a:pPr marL="0" indent="0" algn="just">
              <a:buNone/>
            </a:pPr>
            <a:r>
              <a:rPr lang="en-GB" dirty="0">
                <a:ea typeface="+mn-lt"/>
              </a:rPr>
              <a:t>The research paper investigates content-based filtering for generating movie recommendations using various techniques to convert text to vectors. The study combines multiple algorithms to create a final list of recommended movies. Data is pre-processed, and relevant features are consolidated into a single feature. Text from this feature is converted into vectors to determine similarity, and recommendations are generated based on these vectors. The final recommendations are slightly better than those generated by individual algorithms, indicating that combining different algorithms produces better results.[1]</a:t>
            </a:r>
            <a:endParaRPr lang="en-GB" dirty="0"/>
          </a:p>
        </p:txBody>
      </p:sp>
    </p:spTree>
    <p:extLst>
      <p:ext uri="{BB962C8B-B14F-4D97-AF65-F5344CB8AC3E}">
        <p14:creationId xmlns:p14="http://schemas.microsoft.com/office/powerpoint/2010/main" xmlns="" val="1226063513"/>
      </p:ext>
    </p:extLst>
  </p:cSld>
  <p:clrMapOvr>
    <a:masterClrMapping/>
  </p:clrMapOvr>
</p:sld>
</file>

<file path=ppt/theme/theme1.xml><?xml version="1.0" encoding="utf-8"?>
<a:theme xmlns:a="http://schemas.openxmlformats.org/drawingml/2006/main" name="Glow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emplate>office theme</Template>
  <TotalTime>499</TotalTime>
  <Words>1609</Words>
  <Application>Microsoft Office PowerPoint</Application>
  <PresentationFormat>Custom</PresentationFormat>
  <Paragraphs>161</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GlowVTI</vt:lpstr>
      <vt:lpstr>Filmlane </vt:lpstr>
      <vt:lpstr>Table of Contents</vt:lpstr>
      <vt:lpstr>Introduction</vt:lpstr>
      <vt:lpstr>Problem Statement</vt:lpstr>
      <vt:lpstr>Objectives</vt:lpstr>
      <vt:lpstr>Scope and Limitation</vt:lpstr>
      <vt:lpstr>Development Methodology</vt:lpstr>
      <vt:lpstr>Background Study and Literature Review</vt:lpstr>
      <vt:lpstr>Background Study and Literature Review</vt:lpstr>
      <vt:lpstr>Background Study and Literature Review</vt:lpstr>
      <vt:lpstr>Related Works</vt:lpstr>
      <vt:lpstr>System Analysis</vt:lpstr>
      <vt:lpstr>System Analysis</vt:lpstr>
      <vt:lpstr>System Analysis</vt:lpstr>
      <vt:lpstr>Feasibility Analysis</vt:lpstr>
      <vt:lpstr>Feasibility Analysis</vt:lpstr>
      <vt:lpstr>Analysis</vt:lpstr>
      <vt:lpstr>Analysis</vt:lpstr>
      <vt:lpstr>Analysis</vt:lpstr>
      <vt:lpstr>System design</vt:lpstr>
      <vt:lpstr> Algorithm Details</vt:lpstr>
      <vt:lpstr> Algorithm Details</vt:lpstr>
      <vt:lpstr> Algorithm Details</vt:lpstr>
      <vt:lpstr>Implementation</vt:lpstr>
      <vt:lpstr>Implementation</vt:lpstr>
      <vt:lpstr>Implementation</vt:lpstr>
      <vt:lpstr>Testing</vt:lpstr>
      <vt:lpstr>Testing</vt:lpstr>
      <vt:lpstr>Testing</vt:lpstr>
      <vt:lpstr>Result Analysis </vt:lpstr>
      <vt:lpstr>Conclusion</vt:lpstr>
      <vt:lpstr>Future Recommendations</vt:lpstr>
      <vt:lpstr>References</vt:lpstr>
      <vt:lpstr>Appendices</vt:lpstr>
      <vt:lpstr>Appendices</vt:lpstr>
      <vt:lpstr>Appendices</vt:lpstr>
      <vt:lpstr>Appendices</vt:lpstr>
      <vt:lpstr>Appendices</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514</cp:revision>
  <dcterms:created xsi:type="dcterms:W3CDTF">2023-04-24T10:19:12Z</dcterms:created>
  <dcterms:modified xsi:type="dcterms:W3CDTF">2023-04-25T16:43:30Z</dcterms:modified>
</cp:coreProperties>
</file>